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1.xml" ContentType="application/vnd.openxmlformats-officedocument.presentationml.slide+xml"/>
  <Override PartName="/ppt/slides/slide16.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2.xml" ContentType="application/vnd.openxmlformats-officedocument.presentationml.slideLayout+xml"/>
  <Override PartName="/ppt/notesSlides/notesSlide7.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Slides/notesSlide8.xml" ContentType="application/vnd.openxmlformats-officedocument.presentationml.notesSlide+xml"/>
  <Override PartName="/ppt/slideLayouts/slideLayout13.xml" ContentType="application/vnd.openxmlformats-officedocument.presentationml.slideLayout+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2.xml" ContentType="application/vnd.openxmlformats-officedocument.presentationml.notesSlide+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notesSlides/notesSlide3.xml" ContentType="application/vnd.openxmlformats-officedocument.presentationml.notesSlide+xml"/>
  <Override PartName="/ppt/notesSlides/notesSlide4.xml" ContentType="application/vnd.openxmlformats-officedocument.presentationml.notesSlide+xml"/>
  <Override PartName="/ppt/slideLayouts/slideLayout8.xml" ContentType="application/vnd.openxmlformats-officedocument.presentationml.slideLayou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6.xml" ContentType="application/vnd.openxmlformats-officedocument.presentationml.slideLayout+xml"/>
  <Override PartName="/ppt/slideLayouts/slideLayout5.xml" ContentType="application/vnd.openxmlformats-officedocument.presentationml.slideLayout+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7.xml" ContentType="application/vnd.openxmlformats-officedocument.presentationml.slideLayou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6.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20"/>
  </p:notesMasterIdLst>
  <p:sldIdLst>
    <p:sldId id="256" r:id="rId2"/>
    <p:sldId id="257" r:id="rId3"/>
    <p:sldId id="258" r:id="rId4"/>
    <p:sldId id="259" r:id="rId5"/>
    <p:sldId id="275" r:id="rId6"/>
    <p:sldId id="262" r:id="rId7"/>
    <p:sldId id="263" r:id="rId8"/>
    <p:sldId id="269" r:id="rId9"/>
    <p:sldId id="270" r:id="rId10"/>
    <p:sldId id="273" r:id="rId11"/>
    <p:sldId id="276" r:id="rId12"/>
    <p:sldId id="274" r:id="rId13"/>
    <p:sldId id="277" r:id="rId14"/>
    <p:sldId id="266" r:id="rId15"/>
    <p:sldId id="267" r:id="rId16"/>
    <p:sldId id="278" r:id="rId17"/>
    <p:sldId id="280" r:id="rId18"/>
    <p:sldId id="279"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0849" autoAdjust="0"/>
  </p:normalViewPr>
  <p:slideViewPr>
    <p:cSldViewPr snapToGrid="0">
      <p:cViewPr varScale="1">
        <p:scale>
          <a:sx n="81" d="100"/>
          <a:sy n="81" d="100"/>
        </p:scale>
        <p:origin x="175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2.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objekt pre hlavičk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k-SK"/>
          </a:p>
        </p:txBody>
      </p:sp>
      <p:sp>
        <p:nvSpPr>
          <p:cNvPr id="3" name="Zástupný objekt pre dá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FAD2EE-7FF7-4ADD-B542-48751EAFEB28}" type="datetimeFigureOut">
              <a:rPr lang="sk-SK" smtClean="0"/>
              <a:t>16. 6. 2019</a:t>
            </a:fld>
            <a:endParaRPr lang="sk-SK"/>
          </a:p>
        </p:txBody>
      </p:sp>
      <p:sp>
        <p:nvSpPr>
          <p:cNvPr id="4" name="Zástupný objekt pre obrázok snímky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objekt pre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objekt pre pät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k-SK"/>
          </a:p>
        </p:txBody>
      </p:sp>
      <p:sp>
        <p:nvSpPr>
          <p:cNvPr id="7" name="Zástupný objekt pre číslo snímky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4467BE-5215-4AF3-9581-B024B1B9C03C}" type="slidenum">
              <a:rPr lang="sk-SK" smtClean="0"/>
              <a:t>‹#›</a:t>
            </a:fld>
            <a:endParaRPr lang="sk-SK"/>
          </a:p>
        </p:txBody>
      </p:sp>
    </p:spTree>
    <p:extLst>
      <p:ext uri="{BB962C8B-B14F-4D97-AF65-F5344CB8AC3E}">
        <p14:creationId xmlns:p14="http://schemas.microsoft.com/office/powerpoint/2010/main" val="2666541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sk-SK" dirty="0"/>
              <a:t>Dobrý deň,</a:t>
            </a:r>
          </a:p>
          <a:p>
            <a:r>
              <a:rPr lang="sk-SK" dirty="0"/>
              <a:t>Vážená </a:t>
            </a:r>
            <a:r>
              <a:rPr lang="sk-SK" dirty="0" err="1"/>
              <a:t>predsedkyňa</a:t>
            </a:r>
            <a:r>
              <a:rPr lang="sk-SK" dirty="0"/>
              <a:t> komisie, Vážení členovia komisie, dovoľte mi predstaviť Vám moju diplomovú prácu, ktorej názvom je...</a:t>
            </a:r>
          </a:p>
        </p:txBody>
      </p:sp>
      <p:sp>
        <p:nvSpPr>
          <p:cNvPr id="4" name="Zástupný objekt pre číslo snímky 3"/>
          <p:cNvSpPr>
            <a:spLocks noGrp="1"/>
          </p:cNvSpPr>
          <p:nvPr>
            <p:ph type="sldNum" sz="quarter" idx="10"/>
          </p:nvPr>
        </p:nvSpPr>
        <p:spPr/>
        <p:txBody>
          <a:bodyPr/>
          <a:lstStyle/>
          <a:p>
            <a:fld id="{254467BE-5215-4AF3-9581-B024B1B9C03C}" type="slidenum">
              <a:rPr lang="sk-SK" smtClean="0"/>
              <a:t>1</a:t>
            </a:fld>
            <a:endParaRPr lang="sk-SK"/>
          </a:p>
        </p:txBody>
      </p:sp>
    </p:spTree>
    <p:extLst>
      <p:ext uri="{BB962C8B-B14F-4D97-AF65-F5344CB8AC3E}">
        <p14:creationId xmlns:p14="http://schemas.microsoft.com/office/powerpoint/2010/main" val="8573780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sk-SK" dirty="0"/>
              <a:t>3. Report, ktorý zachytáva v sebe dni od 8.11 do 12.11 2019 našiel aj nové typy anomálií.</a:t>
            </a:r>
          </a:p>
          <a:p>
            <a:endParaRPr lang="sk-SK" dirty="0"/>
          </a:p>
          <a:p>
            <a:r>
              <a:rPr lang="sk-SK" dirty="0"/>
              <a:t>V tomto reporte môžeme nájsť slovníkové útoky, ktoré pochádzali z 20 počítačov v jednej učebni. Po odhalení týchto útokov sme tieto informácie posunuli osobe, ktorá zodpovedá za počítače v tej učebni a zistili sme, že tieto počítače majú nainštalovaný softvér pre štatistiku, ktorý sa potrebuje autentifikovať voči licenčnému serveru. Avšak zaujímavosťou bolo, prečo sa tie počítače musia autentifikovať viac ako 20 krát, čo pre nás tvorí anomáliu a vidíme to ako slovníkový útok. Odoslali sme túto informáciu danej osobe, aby sa lepšie pozrela na autentifikáciu týchto počítačov. </a:t>
            </a:r>
          </a:p>
          <a:p>
            <a:r>
              <a:rPr lang="sk-SK" dirty="0"/>
              <a:t>Riešenia tohto problému by mohli byť: Nastaviť túto udalosť ako </a:t>
            </a:r>
            <a:r>
              <a:rPr lang="sk-SK" dirty="0" err="1"/>
              <a:t>false</a:t>
            </a:r>
            <a:r>
              <a:rPr lang="sk-SK" dirty="0"/>
              <a:t>-pozitív, čím budeme ignorovať, že sa niečo takéto deje alebo nahlásiť túto chybu tvorcom daného softvéru, čo je asi rozumnejšie riešenie, avšak nemusí byť možné ho splniť, ak je ten softvér iba nejaký freeware. Poprípade riešením by ešte mohlo byť nájsť podobný softvér, bez takéhoto problému.</a:t>
            </a:r>
          </a:p>
          <a:p>
            <a:endParaRPr lang="sk-SK" dirty="0"/>
          </a:p>
          <a:p>
            <a:r>
              <a:rPr lang="sk-SK" dirty="0"/>
              <a:t>ďalšou novou anomáliou bol TCP </a:t>
            </a:r>
            <a:r>
              <a:rPr lang="sk-SK" dirty="0" err="1"/>
              <a:t>sken</a:t>
            </a:r>
            <a:r>
              <a:rPr lang="sk-SK" dirty="0"/>
              <a:t>, kde sme odhalili, že jeden z našich serverov skenoval rôzne IP adresy zo sveta. Toto sme taktiež oznámili kompetentnej osobe, ktorá nám následne oznámila, že dané zariadenie bolo pravdepodobne zavírené a preto bolo preinštalované. Následne sme už žiadnu anomáliu z tohto zariadenia nevideli.</a:t>
            </a:r>
          </a:p>
          <a:p>
            <a:endParaRPr lang="sk-SK" dirty="0"/>
          </a:p>
          <a:p>
            <a:r>
              <a:rPr lang="sk-SK" dirty="0"/>
              <a:t>Poslednou anomáliou v tomto reporte bola znova DNSANOMALY, kde sme našli nových 26 zariadení, ktoré mali nesprávne nastavený DNS server. Zariadenia sme rozdelili podľa katedier a poslali osobám, ktoré za </a:t>
            </a:r>
            <a:r>
              <a:rPr lang="sk-SK" dirty="0" err="1"/>
              <a:t>ne</a:t>
            </a:r>
            <a:r>
              <a:rPr lang="sk-SK" dirty="0"/>
              <a:t> zodpovedajú.</a:t>
            </a:r>
          </a:p>
          <a:p>
            <a:endParaRPr lang="sk-SK" dirty="0"/>
          </a:p>
          <a:p>
            <a:pPr marL="0" marR="0" lvl="0" indent="0" algn="l" defTabSz="914400" rtl="0" eaLnBrk="1" fontAlgn="auto" latinLnBrk="0" hangingPunct="1">
              <a:lnSpc>
                <a:spcPct val="100000"/>
              </a:lnSpc>
              <a:spcBef>
                <a:spcPts val="0"/>
              </a:spcBef>
              <a:spcAft>
                <a:spcPts val="0"/>
              </a:spcAft>
              <a:buClrTx/>
              <a:buSzTx/>
              <a:buFontTx/>
              <a:buNone/>
              <a:tabLst/>
              <a:defRPr/>
            </a:pPr>
            <a:r>
              <a:rPr lang="sk-SK" dirty="0"/>
              <a:t>Takýmto štýlom pokračovali ďalšie reporty, ktoré si avšak v takejto krátkej prezentácii nemôžeme predstaviť. V práci sú pekne rozpísané a jednotlivo riešené.</a:t>
            </a:r>
          </a:p>
          <a:p>
            <a:endParaRPr lang="sk-SK" dirty="0"/>
          </a:p>
        </p:txBody>
      </p:sp>
      <p:sp>
        <p:nvSpPr>
          <p:cNvPr id="4" name="Zástupný objekt pre číslo snímky 3"/>
          <p:cNvSpPr>
            <a:spLocks noGrp="1"/>
          </p:cNvSpPr>
          <p:nvPr>
            <p:ph type="sldNum" sz="quarter" idx="10"/>
          </p:nvPr>
        </p:nvSpPr>
        <p:spPr/>
        <p:txBody>
          <a:bodyPr/>
          <a:lstStyle/>
          <a:p>
            <a:fld id="{254467BE-5215-4AF3-9581-B024B1B9C03C}" type="slidenum">
              <a:rPr lang="sk-SK" smtClean="0"/>
              <a:t>10</a:t>
            </a:fld>
            <a:endParaRPr lang="sk-SK"/>
          </a:p>
        </p:txBody>
      </p:sp>
    </p:spTree>
    <p:extLst>
      <p:ext uri="{BB962C8B-B14F-4D97-AF65-F5344CB8AC3E}">
        <p14:creationId xmlns:p14="http://schemas.microsoft.com/office/powerpoint/2010/main" val="23189159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sk-SK" dirty="0"/>
              <a:t>Posledným smerom, ktorým sa práca uberala bol analýza </a:t>
            </a:r>
            <a:r>
              <a:rPr lang="sk-SK" dirty="0" err="1"/>
              <a:t>datasetu</a:t>
            </a:r>
            <a:r>
              <a:rPr lang="sk-SK" dirty="0"/>
              <a:t> ISCX 2012 pomocou </a:t>
            </a:r>
            <a:r>
              <a:rPr lang="sk-SK" dirty="0" err="1"/>
              <a:t>Flowmonu</a:t>
            </a:r>
            <a:r>
              <a:rPr lang="sk-SK" dirty="0"/>
              <a:t>.</a:t>
            </a:r>
          </a:p>
          <a:p>
            <a:r>
              <a:rPr lang="sk-SK" dirty="0"/>
              <a:t>Tento </a:t>
            </a:r>
            <a:r>
              <a:rPr lang="sk-SK" dirty="0" err="1"/>
              <a:t>dataset</a:t>
            </a:r>
            <a:r>
              <a:rPr lang="sk-SK" dirty="0"/>
              <a:t> trval 7 dní a my sme sa hlavne zamerali na deň, v ktorom sa nachádzal HTTP </a:t>
            </a:r>
            <a:r>
              <a:rPr lang="sk-SK" dirty="0" err="1"/>
              <a:t>DDoS</a:t>
            </a:r>
            <a:r>
              <a:rPr lang="sk-SK" dirty="0"/>
              <a:t> útok.</a:t>
            </a:r>
          </a:p>
          <a:p>
            <a:r>
              <a:rPr lang="sk-SK" dirty="0"/>
              <a:t>Tento útok bol vytvorený pomocou IRC </a:t>
            </a:r>
            <a:r>
              <a:rPr lang="sk-SK" dirty="0" err="1"/>
              <a:t>botnetu</a:t>
            </a:r>
            <a:r>
              <a:rPr lang="sk-SK" dirty="0"/>
              <a:t>, čo je sústava </a:t>
            </a:r>
            <a:r>
              <a:rPr lang="sk-SK" dirty="0" err="1"/>
              <a:t>botov</a:t>
            </a:r>
            <a:r>
              <a:rPr lang="sk-SK" dirty="0"/>
              <a:t>, ktoré útočník odošle na svoje obete a tie potom slúžia ako útočníci.</a:t>
            </a:r>
          </a:p>
          <a:p>
            <a:r>
              <a:rPr lang="sk-SK" dirty="0"/>
              <a:t>Jednotlivý IRC </a:t>
            </a:r>
            <a:r>
              <a:rPr lang="sk-SK" dirty="0" err="1"/>
              <a:t>boti</a:t>
            </a:r>
            <a:r>
              <a:rPr lang="sk-SK" dirty="0"/>
              <a:t> boli odoslaný na 7 používateľov ako update </a:t>
            </a:r>
            <a:r>
              <a:rPr lang="sk-SK" dirty="0" err="1"/>
              <a:t>message</a:t>
            </a:r>
            <a:r>
              <a:rPr lang="sk-SK" dirty="0"/>
              <a:t>.</a:t>
            </a:r>
          </a:p>
          <a:p>
            <a:r>
              <a:rPr lang="sk-SK" dirty="0"/>
              <a:t>Tieto počítače následne vytvorili HTTP GET útok ich na web server, čím sa vytvorili niekoľko stoviek požiadaviek a tým sa zahltil web server.</a:t>
            </a:r>
          </a:p>
          <a:p>
            <a:r>
              <a:rPr lang="sk-SK" dirty="0"/>
              <a:t>Tento útok trval 60 minút a všetky toky tohto útoku môžeme nájsť popísané v XML súbore priloženom k </a:t>
            </a:r>
            <a:r>
              <a:rPr lang="sk-SK" dirty="0" err="1"/>
              <a:t>datasetu</a:t>
            </a:r>
            <a:r>
              <a:rPr lang="sk-SK" dirty="0"/>
              <a:t>.</a:t>
            </a:r>
          </a:p>
          <a:p>
            <a:r>
              <a:rPr lang="sk-SK" dirty="0"/>
              <a:t>Porovnaním výsledkov, ktoré sme získali </a:t>
            </a:r>
            <a:r>
              <a:rPr lang="sk-SK" dirty="0" err="1"/>
              <a:t>Flowmonom</a:t>
            </a:r>
            <a:r>
              <a:rPr lang="sk-SK" dirty="0"/>
              <a:t> a výsledkov, ktoré sme získali </a:t>
            </a:r>
            <a:r>
              <a:rPr lang="sk-SK" dirty="0" err="1"/>
              <a:t>analýzov</a:t>
            </a:r>
            <a:r>
              <a:rPr lang="sk-SK" dirty="0"/>
              <a:t> daného XML </a:t>
            </a:r>
            <a:r>
              <a:rPr lang="sk-SK" dirty="0" err="1"/>
              <a:t>súbora</a:t>
            </a:r>
            <a:r>
              <a:rPr lang="sk-SK" dirty="0"/>
              <a:t> sme zistili, že </a:t>
            </a:r>
            <a:r>
              <a:rPr lang="sk-SK" dirty="0" err="1"/>
              <a:t>Flowmon</a:t>
            </a:r>
            <a:r>
              <a:rPr lang="sk-SK" dirty="0"/>
              <a:t> odhalil 6 zo 7 zariadení, ktoré tvorili útok na web server. Tieto zariadenia sme odhalili pomocou metódy ICGUARD, čo predstavuje nadmerné používanie internetového pripojenia. V tabuľke môžeme vidieť 7 zariadení, pričom čísla v stĺpcoch predstavujú posledné číslo IP adresy.</a:t>
            </a:r>
          </a:p>
        </p:txBody>
      </p:sp>
      <p:sp>
        <p:nvSpPr>
          <p:cNvPr id="4" name="Zástupný objekt pre číslo snímky 3"/>
          <p:cNvSpPr>
            <a:spLocks noGrp="1"/>
          </p:cNvSpPr>
          <p:nvPr>
            <p:ph type="sldNum" sz="quarter" idx="10"/>
          </p:nvPr>
        </p:nvSpPr>
        <p:spPr/>
        <p:txBody>
          <a:bodyPr/>
          <a:lstStyle/>
          <a:p>
            <a:fld id="{254467BE-5215-4AF3-9581-B024B1B9C03C}" type="slidenum">
              <a:rPr lang="sk-SK" smtClean="0"/>
              <a:t>12</a:t>
            </a:fld>
            <a:endParaRPr lang="sk-SK"/>
          </a:p>
        </p:txBody>
      </p:sp>
    </p:spTree>
    <p:extLst>
      <p:ext uri="{BB962C8B-B14F-4D97-AF65-F5344CB8AC3E}">
        <p14:creationId xmlns:p14="http://schemas.microsoft.com/office/powerpoint/2010/main" val="20054338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254467BE-5215-4AF3-9581-B024B1B9C03C}" type="slidenum">
              <a:rPr lang="sk-SK" smtClean="0"/>
              <a:t>13</a:t>
            </a:fld>
            <a:endParaRPr lang="sk-SK"/>
          </a:p>
        </p:txBody>
      </p:sp>
    </p:spTree>
    <p:extLst>
      <p:ext uri="{BB962C8B-B14F-4D97-AF65-F5344CB8AC3E}">
        <p14:creationId xmlns:p14="http://schemas.microsoft.com/office/powerpoint/2010/main" val="3946137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sk-SK" dirty="0"/>
              <a:t>1. Aplikovať na fakulte nejaké riešenie (NAT, Firewall,...), čím môžeme následne zmeniť prioritu sledovaných anomálií </a:t>
            </a:r>
            <a:r>
              <a:rPr lang="sk-SK" dirty="0" err="1"/>
              <a:t>Flowmonom</a:t>
            </a:r>
            <a:r>
              <a:rPr lang="sk-SK" dirty="0"/>
              <a:t> a riešiť nové anomálie. </a:t>
            </a:r>
          </a:p>
          <a:p>
            <a:r>
              <a:rPr lang="sk-SK" dirty="0"/>
              <a:t>2. Do konfigurácie ADS medzi filtre pridať aj IPv6 adresy (síce zatiaľ málo používané, ale rozširujúce sa). </a:t>
            </a:r>
          </a:p>
          <a:p>
            <a:r>
              <a:rPr lang="sk-SK" dirty="0"/>
              <a:t>3. S aktualizáciou modulov a vytváraním nových </a:t>
            </a:r>
            <a:r>
              <a:rPr lang="sk-SK" dirty="0" err="1"/>
              <a:t>features</a:t>
            </a:r>
            <a:r>
              <a:rPr lang="sk-SK" dirty="0"/>
              <a:t> je potrebné aktualizovať aj návody na použitie. </a:t>
            </a:r>
          </a:p>
          <a:p>
            <a:r>
              <a:rPr lang="sk-SK" dirty="0"/>
              <a:t>4. Vytvoriť </a:t>
            </a:r>
            <a:r>
              <a:rPr lang="sk-SK" dirty="0" err="1"/>
              <a:t>alerty</a:t>
            </a:r>
            <a:r>
              <a:rPr lang="sk-SK" dirty="0"/>
              <a:t> vo FMC so správnou podmienkou a posielať emaily o daných </a:t>
            </a:r>
            <a:r>
              <a:rPr lang="sk-SK" dirty="0" err="1"/>
              <a:t>alertoch</a:t>
            </a:r>
            <a:r>
              <a:rPr lang="sk-SK" dirty="0"/>
              <a:t> správcom nášho </a:t>
            </a:r>
            <a:r>
              <a:rPr lang="sk-SK" dirty="0" err="1"/>
              <a:t>Flowmonu</a:t>
            </a:r>
            <a:r>
              <a:rPr lang="sk-SK" dirty="0"/>
              <a:t>. </a:t>
            </a:r>
          </a:p>
          <a:p>
            <a:r>
              <a:rPr lang="sk-SK" dirty="0"/>
              <a:t>5. Aplikovať modul APM na fakulte (vynechaný cieľ práce).</a:t>
            </a:r>
          </a:p>
        </p:txBody>
      </p:sp>
      <p:sp>
        <p:nvSpPr>
          <p:cNvPr id="4" name="Zástupný objekt pre číslo snímky 3"/>
          <p:cNvSpPr>
            <a:spLocks noGrp="1"/>
          </p:cNvSpPr>
          <p:nvPr>
            <p:ph type="sldNum" sz="quarter" idx="10"/>
          </p:nvPr>
        </p:nvSpPr>
        <p:spPr/>
        <p:txBody>
          <a:bodyPr/>
          <a:lstStyle/>
          <a:p>
            <a:fld id="{254467BE-5215-4AF3-9581-B024B1B9C03C}" type="slidenum">
              <a:rPr lang="sk-SK" smtClean="0"/>
              <a:t>14</a:t>
            </a:fld>
            <a:endParaRPr lang="sk-SK"/>
          </a:p>
        </p:txBody>
      </p:sp>
    </p:spTree>
    <p:extLst>
      <p:ext uri="{BB962C8B-B14F-4D97-AF65-F5344CB8AC3E}">
        <p14:creationId xmlns:p14="http://schemas.microsoft.com/office/powerpoint/2010/main" val="42166910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10"/>
          </p:nvPr>
        </p:nvSpPr>
        <p:spPr/>
        <p:txBody>
          <a:bodyPr/>
          <a:lstStyle/>
          <a:p>
            <a:fld id="{254467BE-5215-4AF3-9581-B024B1B9C03C}" type="slidenum">
              <a:rPr lang="sk-SK" smtClean="0"/>
              <a:t>15</a:t>
            </a:fld>
            <a:endParaRPr lang="sk-SK"/>
          </a:p>
        </p:txBody>
      </p:sp>
    </p:spTree>
    <p:extLst>
      <p:ext uri="{BB962C8B-B14F-4D97-AF65-F5344CB8AC3E}">
        <p14:creationId xmlns:p14="http://schemas.microsoft.com/office/powerpoint/2010/main" val="26958387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sk-SK" dirty="0"/>
              <a:t>Aktuálne beží </a:t>
            </a:r>
            <a:r>
              <a:rPr lang="sk-SK" dirty="0" err="1"/>
              <a:t>flowmon</a:t>
            </a:r>
            <a:r>
              <a:rPr lang="sk-SK" dirty="0"/>
              <a:t> iba na jednom serveri, čiže aj Sonda a aj </a:t>
            </a:r>
            <a:r>
              <a:rPr lang="sk-SK" dirty="0" err="1"/>
              <a:t>Collector</a:t>
            </a:r>
            <a:r>
              <a:rPr lang="sk-SK" dirty="0"/>
              <a:t> </a:t>
            </a:r>
            <a:r>
              <a:rPr lang="sk-SK" dirty="0" err="1"/>
              <a:t>Flowmonu</a:t>
            </a:r>
            <a:r>
              <a:rPr lang="sk-SK" dirty="0"/>
              <a:t> sú na jednom serveri. Keby sme to chceli oddeliť, tak by sme sondu umiestnili presne tam, kde je teraz celý server, čiže tak, aby sonda zachytávala celú prevádzku fakulty a kolektor by mohol byť následne umiestnený kdekoľvek, tak aby mohli medzi sebou komunikovať. Momentálne to máme riešené týmto prvým spôsobom, kde pomocou SPAN portu máme spravený port </a:t>
            </a:r>
            <a:r>
              <a:rPr lang="sk-SK" dirty="0" err="1"/>
              <a:t>mirroring</a:t>
            </a:r>
            <a:r>
              <a:rPr lang="sk-SK" dirty="0"/>
              <a:t>, čiže dostávame celú kópiu prevádzky na sondu. Druhý spôsob je použiť Ethernet TAP alebo </a:t>
            </a:r>
            <a:r>
              <a:rPr lang="sk-SK" dirty="0" err="1"/>
              <a:t>splitter</a:t>
            </a:r>
            <a:r>
              <a:rPr lang="sk-SK" dirty="0"/>
              <a:t> medzi dva smerovače a ten bude napojený cez monitorovacie porty do sondy. Rozdiel je v tom, že TAP replikuje celú prevádzku, bez toho, aby ju ovplyvnil</a:t>
            </a:r>
          </a:p>
        </p:txBody>
      </p:sp>
      <p:sp>
        <p:nvSpPr>
          <p:cNvPr id="4" name="Zástupný objekt pre číslo snímky 3"/>
          <p:cNvSpPr>
            <a:spLocks noGrp="1"/>
          </p:cNvSpPr>
          <p:nvPr>
            <p:ph type="sldNum" sz="quarter" idx="5"/>
          </p:nvPr>
        </p:nvSpPr>
        <p:spPr/>
        <p:txBody>
          <a:bodyPr/>
          <a:lstStyle/>
          <a:p>
            <a:fld id="{254467BE-5215-4AF3-9581-B024B1B9C03C}" type="slidenum">
              <a:rPr lang="sk-SK" smtClean="0"/>
              <a:t>16</a:t>
            </a:fld>
            <a:endParaRPr lang="sk-SK"/>
          </a:p>
        </p:txBody>
      </p:sp>
    </p:spTree>
    <p:extLst>
      <p:ext uri="{BB962C8B-B14F-4D97-AF65-F5344CB8AC3E}">
        <p14:creationId xmlns:p14="http://schemas.microsoft.com/office/powerpoint/2010/main" val="6448630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254467BE-5215-4AF3-9581-B024B1B9C03C}" type="slidenum">
              <a:rPr lang="sk-SK" smtClean="0"/>
              <a:t>17</a:t>
            </a:fld>
            <a:endParaRPr lang="sk-SK"/>
          </a:p>
        </p:txBody>
      </p:sp>
    </p:spTree>
    <p:extLst>
      <p:ext uri="{BB962C8B-B14F-4D97-AF65-F5344CB8AC3E}">
        <p14:creationId xmlns:p14="http://schemas.microsoft.com/office/powerpoint/2010/main" val="7235718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sk-SK" dirty="0" err="1"/>
              <a:t>Session</a:t>
            </a:r>
            <a:r>
              <a:rPr lang="sk-SK" dirty="0"/>
              <a:t> </a:t>
            </a:r>
            <a:r>
              <a:rPr lang="sk-SK" dirty="0" err="1"/>
              <a:t>Initiation</a:t>
            </a:r>
            <a:r>
              <a:rPr lang="sk-SK" dirty="0"/>
              <a:t> </a:t>
            </a:r>
            <a:r>
              <a:rPr lang="sk-SK" dirty="0" err="1"/>
              <a:t>Protocol</a:t>
            </a:r>
            <a:r>
              <a:rPr lang="sk-SK" dirty="0"/>
              <a:t> (SIP) je signalizačný protokol, ktorý slúži len na vytvorenie a ukončenie multimediálneho spojenia cez internet, čo by malo predstavovať iba malé množstvo dát, avšak v tomto prípade je v štatistike zahrnutá aj celá UDP prevádzka (port 5060) medzi vytvorením a ukončením spojenia . Všetky dáta, ktoré v tom spojení prechádzali sú v tejto štatistike zahrnuté, čo vysvetľuje také množstvo GB dát.</a:t>
            </a:r>
          </a:p>
        </p:txBody>
      </p:sp>
      <p:sp>
        <p:nvSpPr>
          <p:cNvPr id="4" name="Zástupný objekt pre číslo snímky 3"/>
          <p:cNvSpPr>
            <a:spLocks noGrp="1"/>
          </p:cNvSpPr>
          <p:nvPr>
            <p:ph type="sldNum" sz="quarter" idx="5"/>
          </p:nvPr>
        </p:nvSpPr>
        <p:spPr/>
        <p:txBody>
          <a:bodyPr/>
          <a:lstStyle/>
          <a:p>
            <a:fld id="{254467BE-5215-4AF3-9581-B024B1B9C03C}" type="slidenum">
              <a:rPr lang="sk-SK" smtClean="0"/>
              <a:t>18</a:t>
            </a:fld>
            <a:endParaRPr lang="sk-SK"/>
          </a:p>
        </p:txBody>
      </p:sp>
    </p:spTree>
    <p:extLst>
      <p:ext uri="{BB962C8B-B14F-4D97-AF65-F5344CB8AC3E}">
        <p14:creationId xmlns:p14="http://schemas.microsoft.com/office/powerpoint/2010/main" val="1554777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sk-SK" dirty="0"/>
              <a:t>Táto práca sa zameriava na efektívne monitorovanie a detekciu anomálií v sieťovej prevádzke na FRI za pomoci nástroja </a:t>
            </a:r>
            <a:r>
              <a:rPr lang="sk-SK" dirty="0" err="1"/>
              <a:t>Flowmon</a:t>
            </a:r>
            <a:r>
              <a:rPr lang="sk-SK" dirty="0"/>
              <a:t>. Monitorovanie je vykonávané pomocou modulu FMC a detekcia anomálií je vykonávaná pomocou modulu ADS. </a:t>
            </a:r>
          </a:p>
          <a:p>
            <a:r>
              <a:rPr lang="sk-SK" dirty="0"/>
              <a:t>V prvej časti práce nájdeme možnosti nástroja </a:t>
            </a:r>
            <a:r>
              <a:rPr lang="sk-SK" dirty="0" err="1"/>
              <a:t>Flowmon</a:t>
            </a:r>
            <a:r>
              <a:rPr lang="sk-SK" dirty="0"/>
              <a:t> a ako správne využiť získané informácie týmto nástrojom. V druhej časti práce nájdeme získané výsledky týmto nástrojom a ich dôkladnú analýzu. V poslednej časti práce nájdeme taktiež analýzu známeho </a:t>
            </a:r>
            <a:r>
              <a:rPr lang="sk-SK" dirty="0" err="1"/>
              <a:t>datasetu</a:t>
            </a:r>
            <a:r>
              <a:rPr lang="sk-SK" dirty="0"/>
              <a:t> pomocou nástroja </a:t>
            </a:r>
            <a:r>
              <a:rPr lang="sk-SK" dirty="0" err="1"/>
              <a:t>Flowmon</a:t>
            </a:r>
            <a:r>
              <a:rPr lang="sk-SK" dirty="0"/>
              <a:t>.</a:t>
            </a:r>
          </a:p>
        </p:txBody>
      </p:sp>
      <p:sp>
        <p:nvSpPr>
          <p:cNvPr id="4" name="Zástupný objekt pre číslo snímky 3"/>
          <p:cNvSpPr>
            <a:spLocks noGrp="1"/>
          </p:cNvSpPr>
          <p:nvPr>
            <p:ph type="sldNum" sz="quarter" idx="10"/>
          </p:nvPr>
        </p:nvSpPr>
        <p:spPr/>
        <p:txBody>
          <a:bodyPr/>
          <a:lstStyle/>
          <a:p>
            <a:fld id="{254467BE-5215-4AF3-9581-B024B1B9C03C}" type="slidenum">
              <a:rPr lang="sk-SK" smtClean="0"/>
              <a:t>2</a:t>
            </a:fld>
            <a:endParaRPr lang="sk-SK"/>
          </a:p>
        </p:txBody>
      </p:sp>
    </p:spTree>
    <p:extLst>
      <p:ext uri="{BB962C8B-B14F-4D97-AF65-F5344CB8AC3E}">
        <p14:creationId xmlns:p14="http://schemas.microsoft.com/office/powerpoint/2010/main" val="40080153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marL="0" indent="0">
              <a:buNone/>
            </a:pPr>
            <a:r>
              <a:rPr lang="sk-SK" dirty="0"/>
              <a:t>Cieľmi tejto práce sú:</a:t>
            </a:r>
          </a:p>
          <a:p>
            <a:pPr marL="228600" indent="-228600">
              <a:buAutoNum type="arabicPeriod"/>
            </a:pPr>
            <a:r>
              <a:rPr lang="sk-SK" dirty="0"/>
              <a:t>Spracovať metodiku nastavenia a použitia všetkých dostupných modulov </a:t>
            </a:r>
            <a:r>
              <a:rPr lang="sk-SK" dirty="0" err="1"/>
              <a:t>Flowmonu</a:t>
            </a:r>
            <a:r>
              <a:rPr lang="sk-SK" dirty="0"/>
              <a:t> pre potreby FRI </a:t>
            </a:r>
          </a:p>
          <a:p>
            <a:pPr marL="228600" indent="-228600">
              <a:buAutoNum type="arabicPeriod"/>
            </a:pPr>
            <a:r>
              <a:rPr lang="sk-SK" dirty="0"/>
              <a:t>Pre vybranú množinu serverov nastaviť a dlhodobo monitorovať stav pomocou APM (</a:t>
            </a:r>
            <a:r>
              <a:rPr lang="sk-SK" dirty="0" err="1"/>
              <a:t>Application</a:t>
            </a:r>
            <a:r>
              <a:rPr lang="sk-SK" dirty="0"/>
              <a:t> Monitoring </a:t>
            </a:r>
            <a:r>
              <a:rPr lang="sk-SK" dirty="0" err="1"/>
              <a:t>Performance</a:t>
            </a:r>
            <a:r>
              <a:rPr lang="sk-SK" dirty="0"/>
              <a:t>) </a:t>
            </a:r>
          </a:p>
          <a:p>
            <a:pPr marL="228600" indent="-228600">
              <a:buAutoNum type="arabicPeriod"/>
            </a:pPr>
            <a:r>
              <a:rPr lang="sk-SK" dirty="0"/>
              <a:t>V práci poskytnúť týždenné reporty správcom siete FRI a na základe spätnej väzby navrhnúť zmeny, ktoré by viedli k zlepšeniu štruktúry siete FRI </a:t>
            </a:r>
          </a:p>
          <a:p>
            <a:pPr marL="228600" indent="-228600">
              <a:buAutoNum type="arabicPeriod"/>
            </a:pPr>
            <a:r>
              <a:rPr lang="sk-SK" dirty="0"/>
              <a:t>Vyhodnotiť výpovednú hodnotu reportov</a:t>
            </a:r>
          </a:p>
          <a:p>
            <a:pPr marL="228600" indent="-228600">
              <a:buAutoNum type="arabicPeriod"/>
            </a:pPr>
            <a:r>
              <a:rPr lang="sk-SK" dirty="0"/>
              <a:t>Vyhodnotiť výsledky pre reálnu prevádzku na FRI</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sk-SK" dirty="0"/>
              <a:t>Vyhodnotiť výsledky pre existujúce známe </a:t>
            </a:r>
            <a:r>
              <a:rPr lang="sk-SK" dirty="0" err="1"/>
              <a:t>datasety</a:t>
            </a:r>
            <a:r>
              <a:rPr lang="sk-SK" dirty="0"/>
              <a:t> </a:t>
            </a:r>
          </a:p>
        </p:txBody>
      </p:sp>
      <p:sp>
        <p:nvSpPr>
          <p:cNvPr id="4" name="Zástupný objekt pre číslo snímky 3"/>
          <p:cNvSpPr>
            <a:spLocks noGrp="1"/>
          </p:cNvSpPr>
          <p:nvPr>
            <p:ph type="sldNum" sz="quarter" idx="10"/>
          </p:nvPr>
        </p:nvSpPr>
        <p:spPr/>
        <p:txBody>
          <a:bodyPr/>
          <a:lstStyle/>
          <a:p>
            <a:fld id="{254467BE-5215-4AF3-9581-B024B1B9C03C}" type="slidenum">
              <a:rPr lang="sk-SK" smtClean="0"/>
              <a:t>3</a:t>
            </a:fld>
            <a:endParaRPr lang="sk-SK"/>
          </a:p>
        </p:txBody>
      </p:sp>
    </p:spTree>
    <p:extLst>
      <p:ext uri="{BB962C8B-B14F-4D97-AF65-F5344CB8AC3E}">
        <p14:creationId xmlns:p14="http://schemas.microsoft.com/office/powerpoint/2010/main" val="38108864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sk-SK" dirty="0"/>
              <a:t>Na Fakulte Riadenia a Informatiky nie je zatiaľ dobre vyriešená ochrana proti hrozbám z okolitého sveta, prípadne hrozbám z vnútra siete. Prvky, ktoré by pomohli tejto ochrane sú predovšetkým prekladanie IP adries pomocou NAT, rôzne Firewally, IDS IPS systémy, rôzne monitorovania sieťovej prevádzky. Táto práca sa zaoberá riešením monitorovania sieťovej prevádzky. </a:t>
            </a:r>
          </a:p>
          <a:p>
            <a:r>
              <a:rPr lang="sk-SK" dirty="0"/>
              <a:t>V nástroji </a:t>
            </a:r>
            <a:r>
              <a:rPr lang="sk-SK" dirty="0" err="1"/>
              <a:t>Flowmon</a:t>
            </a:r>
            <a:r>
              <a:rPr lang="sk-SK" dirty="0"/>
              <a:t>, ktorý sme použili na toto monitorovanie dokážeme odhaliť množstvo hrozieb alebo útokov, ktoré by sa dali vyriešiť pomocou ochranných prvkov, ktoré nám chýbajú.</a:t>
            </a:r>
          </a:p>
          <a:p>
            <a:r>
              <a:rPr lang="sk-SK" dirty="0"/>
              <a:t>Keďže na fakulte zatiaľ nemáme vypracovaný systém pre bránenie sa voči týmto hrozbám, tak sme sa rozhodli priradiť týmto odhaleným útokom dočasne nižšiu prioritu, pretože my síce tie hrozby vidíme, ale nedokážeme sa im brániť. V budúcnosti však dúfame, že sa týmto hrozbám bude môcť priradiť maximálna priorita. </a:t>
            </a:r>
          </a:p>
          <a:p>
            <a:r>
              <a:rPr lang="sk-SK" dirty="0"/>
              <a:t>Práca sa z tohto dôvodu sústredila na opačnú stránku veci a tou je infraštruktúra siete na fakulte a možné útoky z vnútra siete, ktoré sa v danej situácii riešiť dajú. Prácou sme chceli hlavne prispieť správcom siete k lepšej identifikácii potenciálnych hrozieb.</a:t>
            </a:r>
          </a:p>
        </p:txBody>
      </p:sp>
      <p:sp>
        <p:nvSpPr>
          <p:cNvPr id="4" name="Zástupný objekt pre číslo snímky 3"/>
          <p:cNvSpPr>
            <a:spLocks noGrp="1"/>
          </p:cNvSpPr>
          <p:nvPr>
            <p:ph type="sldNum" sz="quarter" idx="10"/>
          </p:nvPr>
        </p:nvSpPr>
        <p:spPr/>
        <p:txBody>
          <a:bodyPr/>
          <a:lstStyle/>
          <a:p>
            <a:fld id="{254467BE-5215-4AF3-9581-B024B1B9C03C}" type="slidenum">
              <a:rPr lang="sk-SK" smtClean="0"/>
              <a:t>4</a:t>
            </a:fld>
            <a:endParaRPr lang="sk-SK"/>
          </a:p>
        </p:txBody>
      </p:sp>
    </p:spTree>
    <p:extLst>
      <p:ext uri="{BB962C8B-B14F-4D97-AF65-F5344CB8AC3E}">
        <p14:creationId xmlns:p14="http://schemas.microsoft.com/office/powerpoint/2010/main" val="16184291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sk-SK" dirty="0"/>
              <a:t>Teraz ak dovolíte, tak by sme prešli na časť s výsledkami práce.</a:t>
            </a:r>
          </a:p>
        </p:txBody>
      </p:sp>
      <p:sp>
        <p:nvSpPr>
          <p:cNvPr id="4" name="Zástupný objekt pre číslo snímky 3"/>
          <p:cNvSpPr>
            <a:spLocks noGrp="1"/>
          </p:cNvSpPr>
          <p:nvPr>
            <p:ph type="sldNum" sz="quarter" idx="5"/>
          </p:nvPr>
        </p:nvSpPr>
        <p:spPr/>
        <p:txBody>
          <a:bodyPr/>
          <a:lstStyle/>
          <a:p>
            <a:fld id="{254467BE-5215-4AF3-9581-B024B1B9C03C}" type="slidenum">
              <a:rPr lang="sk-SK" smtClean="0"/>
              <a:t>5</a:t>
            </a:fld>
            <a:endParaRPr lang="sk-SK"/>
          </a:p>
        </p:txBody>
      </p:sp>
    </p:spTree>
    <p:extLst>
      <p:ext uri="{BB962C8B-B14F-4D97-AF65-F5344CB8AC3E}">
        <p14:creationId xmlns:p14="http://schemas.microsoft.com/office/powerpoint/2010/main" val="9283019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sk-SK" dirty="0"/>
              <a:t>v prvej časti práce sa zaoberáme najprv rozborom jednotlivých modulov </a:t>
            </a:r>
            <a:r>
              <a:rPr lang="sk-SK" dirty="0" err="1"/>
              <a:t>Flowmonu</a:t>
            </a:r>
            <a:r>
              <a:rPr lang="sk-SK" dirty="0"/>
              <a:t> a ich popisom. Okrem popisu tu nájdeme aj príklady z praxe pre rôzne scenáre, s ktorými sa môžeme stretnúť pri práci s danými modulmi.</a:t>
            </a:r>
          </a:p>
          <a:p>
            <a:endParaRPr lang="sk-SK" dirty="0"/>
          </a:p>
          <a:p>
            <a:r>
              <a:rPr lang="sk-SK" dirty="0"/>
              <a:t>V ďalšej časti práce je základná konfigurácia popísaných modulov. Pri tejto konfigurácii môžeme rozumieť, okrem </a:t>
            </a:r>
            <a:r>
              <a:rPr lang="sk-SK" dirty="0" err="1"/>
              <a:t>mnoha</a:t>
            </a:r>
            <a:r>
              <a:rPr lang="sk-SK" dirty="0"/>
              <a:t> iných vecí, hlavne:</a:t>
            </a:r>
          </a:p>
          <a:p>
            <a:r>
              <a:rPr lang="sk-SK" dirty="0"/>
              <a:t>Vytvorenie pohľadov</a:t>
            </a:r>
          </a:p>
          <a:p>
            <a:r>
              <a:rPr lang="sk-SK" dirty="0"/>
              <a:t>Vloženie celej infraštruktúry serverov na FRI do konfigurácie</a:t>
            </a:r>
          </a:p>
          <a:p>
            <a:r>
              <a:rPr lang="sk-SK" dirty="0"/>
              <a:t>Vytvorenie potrebných filtrov</a:t>
            </a:r>
          </a:p>
          <a:p>
            <a:r>
              <a:rPr lang="sk-SK" dirty="0"/>
              <a:t>Správne vloženie filtrov do vyhľadávacích metód</a:t>
            </a:r>
          </a:p>
          <a:p>
            <a:r>
              <a:rPr lang="sk-SK" dirty="0"/>
              <a:t>Vyladenie parametrov metód po vzájomnej dohode</a:t>
            </a:r>
          </a:p>
          <a:p>
            <a:endParaRPr lang="sk-SK" dirty="0"/>
          </a:p>
        </p:txBody>
      </p:sp>
      <p:sp>
        <p:nvSpPr>
          <p:cNvPr id="4" name="Zástupný objekt pre číslo snímky 3"/>
          <p:cNvSpPr>
            <a:spLocks noGrp="1"/>
          </p:cNvSpPr>
          <p:nvPr>
            <p:ph type="sldNum" sz="quarter" idx="10"/>
          </p:nvPr>
        </p:nvSpPr>
        <p:spPr/>
        <p:txBody>
          <a:bodyPr/>
          <a:lstStyle/>
          <a:p>
            <a:fld id="{254467BE-5215-4AF3-9581-B024B1B9C03C}" type="slidenum">
              <a:rPr lang="sk-SK" smtClean="0"/>
              <a:t>6</a:t>
            </a:fld>
            <a:endParaRPr lang="sk-SK"/>
          </a:p>
        </p:txBody>
      </p:sp>
    </p:spTree>
    <p:extLst>
      <p:ext uri="{BB962C8B-B14F-4D97-AF65-F5344CB8AC3E}">
        <p14:creationId xmlns:p14="http://schemas.microsoft.com/office/powerpoint/2010/main" val="7797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sk-SK" dirty="0"/>
              <a:t>Ďalším krokom práce bolo vytvoriť prvotný report po základnej konfigurácii, bez nejakých hlbších zásahov.</a:t>
            </a:r>
          </a:p>
          <a:p>
            <a:r>
              <a:rPr lang="sk-SK" dirty="0"/>
              <a:t>Reporty boli vytvorené 2 a to konkrétne report z FMC a report z ADS.</a:t>
            </a:r>
          </a:p>
          <a:p>
            <a:r>
              <a:rPr lang="sk-SK" dirty="0"/>
              <a:t>Report z FMC obsahoval dokopy 17 štatistík, ktoré nám pekne ukazujú rôzne pohľady na prevádzku, medzi ktoré patria napríklad pohľad na celkovú prevádzku počas dňa. Táto štatistika môže byť vyjadrená v rôznych jednotkách (bit/s, či pakety alebo toky za sekundu). Okrem toho tu nájdeme štatistiky napríklad o tom, ktoré </a:t>
            </a:r>
            <a:r>
              <a:rPr lang="sk-SK" dirty="0" err="1"/>
              <a:t>webservery</a:t>
            </a:r>
            <a:r>
              <a:rPr lang="sk-SK" dirty="0"/>
              <a:t> sú u nás najviac využívané, ktorý používatelia najviac komunikujú s týmito servermi alebo pod akým protokolom najčastejšie komunikujú a iné štatistiky.</a:t>
            </a:r>
          </a:p>
          <a:p>
            <a:endParaRPr lang="sk-SK" dirty="0"/>
          </a:p>
        </p:txBody>
      </p:sp>
      <p:sp>
        <p:nvSpPr>
          <p:cNvPr id="4" name="Zástupný objekt pre číslo snímky 3"/>
          <p:cNvSpPr>
            <a:spLocks noGrp="1"/>
          </p:cNvSpPr>
          <p:nvPr>
            <p:ph type="sldNum" sz="quarter" idx="10"/>
          </p:nvPr>
        </p:nvSpPr>
        <p:spPr/>
        <p:txBody>
          <a:bodyPr/>
          <a:lstStyle/>
          <a:p>
            <a:fld id="{254467BE-5215-4AF3-9581-B024B1B9C03C}" type="slidenum">
              <a:rPr lang="sk-SK" smtClean="0"/>
              <a:t>7</a:t>
            </a:fld>
            <a:endParaRPr lang="sk-SK"/>
          </a:p>
        </p:txBody>
      </p:sp>
    </p:spTree>
    <p:extLst>
      <p:ext uri="{BB962C8B-B14F-4D97-AF65-F5344CB8AC3E}">
        <p14:creationId xmlns:p14="http://schemas.microsoft.com/office/powerpoint/2010/main" val="29178893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sk-SK" dirty="0"/>
              <a:t>V prvotnom reporte z modulu ADS môžeme nájsť množstvo anomálií, ktoré sú rozdelené do 4 kategórií podľa priority (od najvyššej až po legitímnu prevádzku). Tento prvotný report obsahoval veľmi veľa </a:t>
            </a:r>
            <a:r>
              <a:rPr lang="sk-SK" dirty="0" err="1"/>
              <a:t>false</a:t>
            </a:r>
            <a:r>
              <a:rPr lang="sk-SK" dirty="0"/>
              <a:t> pozitívnych hlásení, ktoré sme následne museli preskúmať a správnou konfiguráciou odstrániť. Ako môžete vidieť, tak až jedna tretina prevádzky bola označená za anomáliu, avšak po správnom nastavení metód a odstránení </a:t>
            </a:r>
            <a:r>
              <a:rPr lang="sk-SK" dirty="0" err="1"/>
              <a:t>false</a:t>
            </a:r>
            <a:r>
              <a:rPr lang="sk-SK" dirty="0"/>
              <a:t> pozitívnych anomálií sa nám podarilo tento podiel anomálnej prevádzky znížiť tak, aby tam ostali iba tie skutočné anomálie.</a:t>
            </a:r>
          </a:p>
        </p:txBody>
      </p:sp>
      <p:sp>
        <p:nvSpPr>
          <p:cNvPr id="4" name="Zástupný objekt pre číslo snímky 3"/>
          <p:cNvSpPr>
            <a:spLocks noGrp="1"/>
          </p:cNvSpPr>
          <p:nvPr>
            <p:ph type="sldNum" sz="quarter" idx="10"/>
          </p:nvPr>
        </p:nvSpPr>
        <p:spPr/>
        <p:txBody>
          <a:bodyPr/>
          <a:lstStyle/>
          <a:p>
            <a:fld id="{254467BE-5215-4AF3-9581-B024B1B9C03C}" type="slidenum">
              <a:rPr lang="sk-SK" smtClean="0"/>
              <a:t>8</a:t>
            </a:fld>
            <a:endParaRPr lang="sk-SK"/>
          </a:p>
        </p:txBody>
      </p:sp>
    </p:spTree>
    <p:extLst>
      <p:ext uri="{BB962C8B-B14F-4D97-AF65-F5344CB8AC3E}">
        <p14:creationId xmlns:p14="http://schemas.microsoft.com/office/powerpoint/2010/main" val="42874598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sk-SK" dirty="0"/>
              <a:t>Po úprave konfigurácie po prvotnom reporte nastal čas vytvoriť nový report, kde už zistíme reálne anomálie. Tento report zachytáva v sebe dni od 8.11 do 12.11 2019 a našli sa v ňom 3 typy anomálií.</a:t>
            </a:r>
          </a:p>
          <a:p>
            <a:endParaRPr lang="sk-SK" dirty="0"/>
          </a:p>
          <a:p>
            <a:r>
              <a:rPr lang="sk-SK" dirty="0"/>
              <a:t>Prvý typ anomálie sa volá UPLOAD, táto anomália predstavuje tú skutočnosť, kedy zariadenie má privysoký </a:t>
            </a:r>
            <a:r>
              <a:rPr lang="sk-SK" dirty="0" err="1"/>
              <a:t>upload</a:t>
            </a:r>
            <a:r>
              <a:rPr lang="sk-SK" dirty="0"/>
              <a:t> oproti iným zariadeniam v sieti. Táto anomália vylučuje zo sledovania servery, ktoré máme v našej konfigurácii. Avšak v konfigurácii sme nemali všetky servery na celej fakulte. Všetkých 16 zariadení sme poslali správcom fakultnej siete a oni nám buď priamo vedeli povedať, či je to jeden zo serverov fakulty alebo nás vedeli odkázať na osobu, ktorá má to zariadenie vo svojej správe. Správcovia nám priamo identifikovali 6 z 16 zariadení, o ktorých vedeli, že sú to naozaj servery a pre zvyšné zariadenia nás odkázali na iné osoby. Tieto osoby nám následne identifikovali </a:t>
            </a:r>
            <a:r>
              <a:rPr lang="sk-SK" dirty="0" err="1"/>
              <a:t>daľších</a:t>
            </a:r>
            <a:r>
              <a:rPr lang="sk-SK" dirty="0"/>
              <a:t> 6 serverov. Všetkých 12 serverov dokopy sme pridali do konfigurácie, aby nám negenerovali </a:t>
            </a:r>
            <a:r>
              <a:rPr lang="sk-SK" dirty="0" err="1"/>
              <a:t>false</a:t>
            </a:r>
            <a:r>
              <a:rPr lang="sk-SK" dirty="0"/>
              <a:t>-pozitívne anomálie. Ostali nám 4 zariadenia, ktoré sme naďalej sledovali, avšak neskôr sa už v anomáliách neukázali, čiže pravdepodobne sa jednalo o jednorazové zvýšenie </a:t>
            </a:r>
            <a:r>
              <a:rPr lang="sk-SK" dirty="0" err="1"/>
              <a:t>uploadu</a:t>
            </a:r>
            <a:r>
              <a:rPr lang="sk-SK" dirty="0"/>
              <a:t>.</a:t>
            </a:r>
          </a:p>
          <a:p>
            <a:endParaRPr lang="sk-SK" dirty="0"/>
          </a:p>
          <a:p>
            <a:r>
              <a:rPr lang="sk-SK" dirty="0"/>
              <a:t>Ďalším typom anomálie bolo SMTPANOMALY, čo predstavuje anomáliu, kedy niekto používa ako SMTP server nejaký iný server, ktorý nemáme v konfigurácii. Keďže sme nedostali žiadny zoznam serverov, ktoré by sme mohli popridávať do konfigurácie, tak sme si touto anomáliou pomohli a identifikovali sme 5 zariadení, ktoré sa používali ako SMTP servery a pritom neboli v našej konfigurácii. Týchto 5 zariadení sme odoslali správcom na analýzu a potvrdili nám, že všetkých 5 zariadení sú skutočne SMTP servery fakulty.</a:t>
            </a:r>
          </a:p>
          <a:p>
            <a:endParaRPr lang="sk-SK" dirty="0"/>
          </a:p>
          <a:p>
            <a:r>
              <a:rPr lang="sk-SK" dirty="0"/>
              <a:t>Posledným typom anomálie bola DNSANOMALY, ktorá podobne ako pri SMTPANOMALY sleduje, aký DNS server používa zariadenie. Keďže naša konfigurácia ešte nebola kompletná, tak týmto sme dokázali identifikovať DNS servery fakulty, ktoré sme odoslali správcom na potvrdenie a následne sme ich pridali do konfigurácie. Okrem tohto sme touto anomáliou odhalili 8 zariadení, ktoré používali nesprávny DNS server. Používali rôzne cudzie DNS servery. Tieto zariadenia sme identifikovali a oznámili to osobám, ktoré za tie zariadenia zodpovedajú. V práci sú jednotlivo rozpísané všetky nájdené zariadenia.</a:t>
            </a:r>
          </a:p>
        </p:txBody>
      </p:sp>
      <p:sp>
        <p:nvSpPr>
          <p:cNvPr id="4" name="Zástupný objekt pre číslo snímky 3"/>
          <p:cNvSpPr>
            <a:spLocks noGrp="1"/>
          </p:cNvSpPr>
          <p:nvPr>
            <p:ph type="sldNum" sz="quarter" idx="10"/>
          </p:nvPr>
        </p:nvSpPr>
        <p:spPr/>
        <p:txBody>
          <a:bodyPr/>
          <a:lstStyle/>
          <a:p>
            <a:fld id="{254467BE-5215-4AF3-9581-B024B1B9C03C}" type="slidenum">
              <a:rPr lang="sk-SK" smtClean="0"/>
              <a:t>9</a:t>
            </a:fld>
            <a:endParaRPr lang="sk-SK"/>
          </a:p>
        </p:txBody>
      </p:sp>
    </p:spTree>
    <p:extLst>
      <p:ext uri="{BB962C8B-B14F-4D97-AF65-F5344CB8AC3E}">
        <p14:creationId xmlns:p14="http://schemas.microsoft.com/office/powerpoint/2010/main" val="995504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sk-SK"/>
              <a:t>Upravte štýly predlohy textu</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Kliknutím upravte štýl predlohy podnadpisov</a:t>
            </a:r>
            <a:endParaRPr lang="en-US" dirty="0"/>
          </a:p>
        </p:txBody>
      </p:sp>
      <p:sp>
        <p:nvSpPr>
          <p:cNvPr id="4" name="Date Placeholder 3"/>
          <p:cNvSpPr>
            <a:spLocks noGrp="1"/>
          </p:cNvSpPr>
          <p:nvPr>
            <p:ph type="dt" sz="half" idx="10"/>
          </p:nvPr>
        </p:nvSpPr>
        <p:spPr/>
        <p:txBody>
          <a:bodyPr/>
          <a:lstStyle/>
          <a:p>
            <a:fld id="{EFF61F42-D119-40D4-86A7-0E3940293C3C}" type="datetime1">
              <a:rPr lang="sk-SK" smtClean="0"/>
              <a:t>16. 6. 2019</a:t>
            </a:fld>
            <a:endParaRPr lang="sk-SK"/>
          </a:p>
        </p:txBody>
      </p:sp>
      <p:sp>
        <p:nvSpPr>
          <p:cNvPr id="5" name="Footer Placeholder 4"/>
          <p:cNvSpPr>
            <a:spLocks noGrp="1"/>
          </p:cNvSpPr>
          <p:nvPr>
            <p:ph type="ftr" sz="quarter" idx="11"/>
          </p:nvPr>
        </p:nvSpPr>
        <p:spPr/>
        <p:txBody>
          <a:bodyPr/>
          <a:lstStyle/>
          <a:p>
            <a:endParaRPr lang="sk-SK"/>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C16D9C0-23AC-418A-8E54-EB0897FD09B4}" type="slidenum">
              <a:rPr lang="sk-SK" smtClean="0"/>
              <a:t>‹#›</a:t>
            </a:fld>
            <a:endParaRPr lang="sk-SK"/>
          </a:p>
        </p:txBody>
      </p:sp>
    </p:spTree>
    <p:extLst>
      <p:ext uri="{BB962C8B-B14F-4D97-AF65-F5344CB8AC3E}">
        <p14:creationId xmlns:p14="http://schemas.microsoft.com/office/powerpoint/2010/main" val="1048904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ov a popis">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sk-SK"/>
              <a:t>Upravte štýly predlohy textu</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4" name="Date Placeholder 3"/>
          <p:cNvSpPr>
            <a:spLocks noGrp="1"/>
          </p:cNvSpPr>
          <p:nvPr>
            <p:ph type="dt" sz="half" idx="10"/>
          </p:nvPr>
        </p:nvSpPr>
        <p:spPr/>
        <p:txBody>
          <a:bodyPr/>
          <a:lstStyle/>
          <a:p>
            <a:fld id="{F0FCA2DA-F851-4862-9DC7-EA71EE4B3DE2}" type="datetime1">
              <a:rPr lang="sk-SK" smtClean="0"/>
              <a:t>16. 6. 2019</a:t>
            </a:fld>
            <a:endParaRPr lang="sk-SK"/>
          </a:p>
        </p:txBody>
      </p:sp>
      <p:sp>
        <p:nvSpPr>
          <p:cNvPr id="5" name="Footer Placeholder 4"/>
          <p:cNvSpPr>
            <a:spLocks noGrp="1"/>
          </p:cNvSpPr>
          <p:nvPr>
            <p:ph type="ftr" sz="quarter" idx="11"/>
          </p:nvPr>
        </p:nvSpPr>
        <p:spPr/>
        <p:txBody>
          <a:bodyPr/>
          <a:lstStyle/>
          <a:p>
            <a:endParaRPr lang="sk-SK"/>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C16D9C0-23AC-418A-8E54-EB0897FD09B4}" type="slidenum">
              <a:rPr lang="sk-SK" smtClean="0"/>
              <a:t>‹#›</a:t>
            </a:fld>
            <a:endParaRPr lang="sk-SK"/>
          </a:p>
        </p:txBody>
      </p:sp>
    </p:spTree>
    <p:extLst>
      <p:ext uri="{BB962C8B-B14F-4D97-AF65-F5344CB8AC3E}">
        <p14:creationId xmlns:p14="http://schemas.microsoft.com/office/powerpoint/2010/main" val="521302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onuka s popiso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sk-SK"/>
              <a:t>Upravte štýly predlohy textu</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a:t>Upraviť štýly predlohy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4" name="Date Placeholder 3"/>
          <p:cNvSpPr>
            <a:spLocks noGrp="1"/>
          </p:cNvSpPr>
          <p:nvPr>
            <p:ph type="dt" sz="half" idx="10"/>
          </p:nvPr>
        </p:nvSpPr>
        <p:spPr/>
        <p:txBody>
          <a:bodyPr/>
          <a:lstStyle/>
          <a:p>
            <a:fld id="{D97B4E52-C044-4727-A7DE-FE67FD6A6986}" type="datetime1">
              <a:rPr lang="sk-SK" smtClean="0"/>
              <a:t>16. 6. 2019</a:t>
            </a:fld>
            <a:endParaRPr lang="sk-SK"/>
          </a:p>
        </p:txBody>
      </p:sp>
      <p:sp>
        <p:nvSpPr>
          <p:cNvPr id="5" name="Footer Placeholder 4"/>
          <p:cNvSpPr>
            <a:spLocks noGrp="1"/>
          </p:cNvSpPr>
          <p:nvPr>
            <p:ph type="ftr" sz="quarter" idx="11"/>
          </p:nvPr>
        </p:nvSpPr>
        <p:spPr/>
        <p:txBody>
          <a:bodyPr/>
          <a:lstStyle/>
          <a:p>
            <a:endParaRPr lang="sk-SK"/>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C16D9C0-23AC-418A-8E54-EB0897FD09B4}" type="slidenum">
              <a:rPr lang="sk-SK" smtClean="0"/>
              <a:t>‹#›</a:t>
            </a:fld>
            <a:endParaRPr lang="sk-SK"/>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901472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s názv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sk-SK"/>
              <a:t>Upravte štýly predlohy textu</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k-SK"/>
              <a:t>Upraviť štýly predlohy textu</a:t>
            </a:r>
          </a:p>
        </p:txBody>
      </p:sp>
      <p:sp>
        <p:nvSpPr>
          <p:cNvPr id="5" name="Date Placeholder 4"/>
          <p:cNvSpPr>
            <a:spLocks noGrp="1"/>
          </p:cNvSpPr>
          <p:nvPr>
            <p:ph type="dt" sz="half" idx="10"/>
          </p:nvPr>
        </p:nvSpPr>
        <p:spPr/>
        <p:txBody>
          <a:bodyPr/>
          <a:lstStyle/>
          <a:p>
            <a:fld id="{2A67304E-6CFF-46B2-9388-AD86B8EC429B}" type="datetime1">
              <a:rPr lang="sk-SK" smtClean="0"/>
              <a:t>16. 6. 2019</a:t>
            </a:fld>
            <a:endParaRPr lang="sk-SK"/>
          </a:p>
        </p:txBody>
      </p:sp>
      <p:sp>
        <p:nvSpPr>
          <p:cNvPr id="6" name="Footer Placeholder 5"/>
          <p:cNvSpPr>
            <a:spLocks noGrp="1"/>
          </p:cNvSpPr>
          <p:nvPr>
            <p:ph type="ftr" sz="quarter" idx="11"/>
          </p:nvPr>
        </p:nvSpPr>
        <p:spPr/>
        <p:txBody>
          <a:bodyPr/>
          <a:lstStyle/>
          <a:p>
            <a:endParaRPr lang="sk-SK"/>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C16D9C0-23AC-418A-8E54-EB0897FD09B4}" type="slidenum">
              <a:rPr lang="sk-SK" smtClean="0"/>
              <a:t>‹#›</a:t>
            </a:fld>
            <a:endParaRPr lang="sk-SK"/>
          </a:p>
        </p:txBody>
      </p:sp>
    </p:spTree>
    <p:extLst>
      <p:ext uri="{BB962C8B-B14F-4D97-AF65-F5344CB8AC3E}">
        <p14:creationId xmlns:p14="http://schemas.microsoft.com/office/powerpoint/2010/main" val="26865841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s názvom ponuky">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sk-SK"/>
              <a:t>Upravte štýly predlohy textu</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a:t>Upraviť štýly predlohy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k-SK"/>
              <a:t>Upraviť štýly predlohy textu</a:t>
            </a:r>
          </a:p>
        </p:txBody>
      </p:sp>
      <p:sp>
        <p:nvSpPr>
          <p:cNvPr id="5" name="Date Placeholder 4"/>
          <p:cNvSpPr>
            <a:spLocks noGrp="1"/>
          </p:cNvSpPr>
          <p:nvPr>
            <p:ph type="dt" sz="half" idx="10"/>
          </p:nvPr>
        </p:nvSpPr>
        <p:spPr/>
        <p:txBody>
          <a:bodyPr/>
          <a:lstStyle/>
          <a:p>
            <a:fld id="{D07951E5-7504-4655-9158-9A1ED317DD2D}" type="datetime1">
              <a:rPr lang="sk-SK" smtClean="0"/>
              <a:t>16. 6. 2019</a:t>
            </a:fld>
            <a:endParaRPr lang="sk-SK"/>
          </a:p>
        </p:txBody>
      </p:sp>
      <p:sp>
        <p:nvSpPr>
          <p:cNvPr id="6" name="Footer Placeholder 5"/>
          <p:cNvSpPr>
            <a:spLocks noGrp="1"/>
          </p:cNvSpPr>
          <p:nvPr>
            <p:ph type="ftr" sz="quarter" idx="11"/>
          </p:nvPr>
        </p:nvSpPr>
        <p:spPr/>
        <p:txBody>
          <a:bodyPr/>
          <a:lstStyle/>
          <a:p>
            <a:endParaRPr lang="sk-SK"/>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C16D9C0-23AC-418A-8E54-EB0897FD09B4}" type="slidenum">
              <a:rPr lang="sk-SK" smtClean="0"/>
              <a:t>‹#›</a:t>
            </a:fld>
            <a:endParaRPr lang="sk-SK"/>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576066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alebo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sk-SK"/>
              <a:t>Upravte štýly predlohy textu</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a:t>Upraviť štýly predlohy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k-SK"/>
              <a:t>Upraviť štýly predlohy textu</a:t>
            </a:r>
          </a:p>
        </p:txBody>
      </p:sp>
      <p:sp>
        <p:nvSpPr>
          <p:cNvPr id="5" name="Date Placeholder 4"/>
          <p:cNvSpPr>
            <a:spLocks noGrp="1"/>
          </p:cNvSpPr>
          <p:nvPr>
            <p:ph type="dt" sz="half" idx="10"/>
          </p:nvPr>
        </p:nvSpPr>
        <p:spPr/>
        <p:txBody>
          <a:bodyPr/>
          <a:lstStyle/>
          <a:p>
            <a:fld id="{42F2AC13-1CC6-4591-8E69-A18B904FD6B8}" type="datetime1">
              <a:rPr lang="sk-SK" smtClean="0"/>
              <a:t>16. 6. 2019</a:t>
            </a:fld>
            <a:endParaRPr lang="sk-SK"/>
          </a:p>
        </p:txBody>
      </p:sp>
      <p:sp>
        <p:nvSpPr>
          <p:cNvPr id="6" name="Footer Placeholder 5"/>
          <p:cNvSpPr>
            <a:spLocks noGrp="1"/>
          </p:cNvSpPr>
          <p:nvPr>
            <p:ph type="ftr" sz="quarter" idx="11"/>
          </p:nvPr>
        </p:nvSpPr>
        <p:spPr/>
        <p:txBody>
          <a:bodyPr/>
          <a:lstStyle/>
          <a:p>
            <a:endParaRPr lang="sk-SK"/>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C16D9C0-23AC-418A-8E54-EB0897FD09B4}" type="slidenum">
              <a:rPr lang="sk-SK" smtClean="0"/>
              <a:t>‹#›</a:t>
            </a:fld>
            <a:endParaRPr lang="sk-SK"/>
          </a:p>
        </p:txBody>
      </p:sp>
    </p:spTree>
    <p:extLst>
      <p:ext uri="{BB962C8B-B14F-4D97-AF65-F5344CB8AC3E}">
        <p14:creationId xmlns:p14="http://schemas.microsoft.com/office/powerpoint/2010/main" val="22270759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Upravte štýly predlohy textu</a:t>
            </a:r>
            <a:endParaRPr lang="en-US" dirty="0"/>
          </a:p>
        </p:txBody>
      </p:sp>
      <p:sp>
        <p:nvSpPr>
          <p:cNvPr id="3" name="Vertical Text Placeholder 2"/>
          <p:cNvSpPr>
            <a:spLocks noGrp="1"/>
          </p:cNvSpPr>
          <p:nvPr>
            <p:ph type="body" orient="vert" idx="1"/>
          </p:nvPr>
        </p:nvSpPr>
        <p:spPr/>
        <p:txBody>
          <a:bodyPr vert="eaVert" ancho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F19874D0-82BE-4718-9A8E-4E56E2D4C62F}" type="datetime1">
              <a:rPr lang="sk-SK" smtClean="0"/>
              <a:t>16. 6. 2019</a:t>
            </a:fld>
            <a:endParaRPr lang="sk-SK"/>
          </a:p>
        </p:txBody>
      </p:sp>
      <p:sp>
        <p:nvSpPr>
          <p:cNvPr id="5" name="Footer Placeholder 4"/>
          <p:cNvSpPr>
            <a:spLocks noGrp="1"/>
          </p:cNvSpPr>
          <p:nvPr>
            <p:ph type="ftr" sz="quarter" idx="11"/>
          </p:nvPr>
        </p:nvSpPr>
        <p:spPr/>
        <p:txBody>
          <a:bodyPr/>
          <a:lstStyle/>
          <a:p>
            <a:endParaRPr lang="sk-SK"/>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C16D9C0-23AC-418A-8E54-EB0897FD09B4}" type="slidenum">
              <a:rPr lang="sk-SK" smtClean="0"/>
              <a:t>‹#›</a:t>
            </a:fld>
            <a:endParaRPr lang="sk-SK"/>
          </a:p>
        </p:txBody>
      </p:sp>
    </p:spTree>
    <p:extLst>
      <p:ext uri="{BB962C8B-B14F-4D97-AF65-F5344CB8AC3E}">
        <p14:creationId xmlns:p14="http://schemas.microsoft.com/office/powerpoint/2010/main" val="29587227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sk-SK"/>
              <a:t>Upravte štýly predlohy textu</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8D87E61D-1279-4BF3-868C-B9F0B70BEE57}" type="datetime1">
              <a:rPr lang="sk-SK" smtClean="0"/>
              <a:t>16. 6. 2019</a:t>
            </a:fld>
            <a:endParaRPr lang="sk-SK"/>
          </a:p>
        </p:txBody>
      </p:sp>
      <p:sp>
        <p:nvSpPr>
          <p:cNvPr id="5" name="Footer Placeholder 4"/>
          <p:cNvSpPr>
            <a:spLocks noGrp="1"/>
          </p:cNvSpPr>
          <p:nvPr>
            <p:ph type="ftr" sz="quarter" idx="11"/>
          </p:nvPr>
        </p:nvSpPr>
        <p:spPr/>
        <p:txBody>
          <a:bodyPr/>
          <a:lstStyle/>
          <a:p>
            <a:endParaRPr lang="sk-SK"/>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C16D9C0-23AC-418A-8E54-EB0897FD09B4}" type="slidenum">
              <a:rPr lang="sk-SK" smtClean="0"/>
              <a:t>‹#›</a:t>
            </a:fld>
            <a:endParaRPr lang="sk-SK"/>
          </a:p>
        </p:txBody>
      </p:sp>
    </p:spTree>
    <p:extLst>
      <p:ext uri="{BB962C8B-B14F-4D97-AF65-F5344CB8AC3E}">
        <p14:creationId xmlns:p14="http://schemas.microsoft.com/office/powerpoint/2010/main" val="2438586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sk-SK"/>
              <a:t>Upravte štýly predlohy textu</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515FD99D-6794-4F5F-BF8A-85835CEE89D6}" type="datetime1">
              <a:rPr lang="sk-SK" smtClean="0"/>
              <a:t>16. 6. 2019</a:t>
            </a:fld>
            <a:endParaRPr lang="sk-SK"/>
          </a:p>
        </p:txBody>
      </p:sp>
      <p:sp>
        <p:nvSpPr>
          <p:cNvPr id="5" name="Footer Placeholder 4"/>
          <p:cNvSpPr>
            <a:spLocks noGrp="1"/>
          </p:cNvSpPr>
          <p:nvPr>
            <p:ph type="ftr" sz="quarter" idx="11"/>
          </p:nvPr>
        </p:nvSpPr>
        <p:spPr/>
        <p:txBody>
          <a:bodyPr/>
          <a:lstStyle/>
          <a:p>
            <a:endParaRPr lang="sk-SK"/>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C16D9C0-23AC-418A-8E54-EB0897FD09B4}" type="slidenum">
              <a:rPr lang="sk-SK" smtClean="0"/>
              <a:t>‹#›</a:t>
            </a:fld>
            <a:endParaRPr lang="sk-SK"/>
          </a:p>
        </p:txBody>
      </p:sp>
    </p:spTree>
    <p:extLst>
      <p:ext uri="{BB962C8B-B14F-4D97-AF65-F5344CB8AC3E}">
        <p14:creationId xmlns:p14="http://schemas.microsoft.com/office/powerpoint/2010/main" val="1836254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sk-SK"/>
              <a:t>Upravte štýly predlohy textu</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4" name="Date Placeholder 3"/>
          <p:cNvSpPr>
            <a:spLocks noGrp="1"/>
          </p:cNvSpPr>
          <p:nvPr>
            <p:ph type="dt" sz="half" idx="10"/>
          </p:nvPr>
        </p:nvSpPr>
        <p:spPr/>
        <p:txBody>
          <a:bodyPr/>
          <a:lstStyle/>
          <a:p>
            <a:fld id="{82306452-33BD-4852-8797-B3F676A61219}" type="datetime1">
              <a:rPr lang="sk-SK" smtClean="0"/>
              <a:t>16. 6. 2019</a:t>
            </a:fld>
            <a:endParaRPr lang="sk-SK"/>
          </a:p>
        </p:txBody>
      </p:sp>
      <p:sp>
        <p:nvSpPr>
          <p:cNvPr id="5" name="Footer Placeholder 4"/>
          <p:cNvSpPr>
            <a:spLocks noGrp="1"/>
          </p:cNvSpPr>
          <p:nvPr>
            <p:ph type="ftr" sz="quarter" idx="11"/>
          </p:nvPr>
        </p:nvSpPr>
        <p:spPr/>
        <p:txBody>
          <a:bodyPr/>
          <a:lstStyle/>
          <a:p>
            <a:endParaRPr lang="sk-SK"/>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C16D9C0-23AC-418A-8E54-EB0897FD09B4}" type="slidenum">
              <a:rPr lang="sk-SK" smtClean="0"/>
              <a:t>‹#›</a:t>
            </a:fld>
            <a:endParaRPr lang="sk-SK"/>
          </a:p>
        </p:txBody>
      </p:sp>
    </p:spTree>
    <p:extLst>
      <p:ext uri="{BB962C8B-B14F-4D97-AF65-F5344CB8AC3E}">
        <p14:creationId xmlns:p14="http://schemas.microsoft.com/office/powerpoint/2010/main" val="2743455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k-SK"/>
              <a:t>Upravte štýly predlohy textu</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9C634854-D778-4831-BB11-3BDB74BB8AD8}" type="datetime1">
              <a:rPr lang="sk-SK" smtClean="0"/>
              <a:t>16. 6. 2019</a:t>
            </a:fld>
            <a:endParaRPr lang="sk-SK"/>
          </a:p>
        </p:txBody>
      </p:sp>
      <p:sp>
        <p:nvSpPr>
          <p:cNvPr id="6" name="Footer Placeholder 5"/>
          <p:cNvSpPr>
            <a:spLocks noGrp="1"/>
          </p:cNvSpPr>
          <p:nvPr>
            <p:ph type="ftr" sz="quarter" idx="11"/>
          </p:nvPr>
        </p:nvSpPr>
        <p:spPr/>
        <p:txBody>
          <a:bodyPr/>
          <a:lstStyle/>
          <a:p>
            <a:endParaRPr lang="sk-SK"/>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C16D9C0-23AC-418A-8E54-EB0897FD09B4}" type="slidenum">
              <a:rPr lang="sk-SK" smtClean="0"/>
              <a:t>‹#›</a:t>
            </a:fld>
            <a:endParaRPr lang="sk-SK"/>
          </a:p>
        </p:txBody>
      </p:sp>
    </p:spTree>
    <p:extLst>
      <p:ext uri="{BB962C8B-B14F-4D97-AF65-F5344CB8AC3E}">
        <p14:creationId xmlns:p14="http://schemas.microsoft.com/office/powerpoint/2010/main" val="13485041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k-SK"/>
              <a:t>Upravte štýly predlohy textu</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7C543894-6908-476A-AFF0-1BF30C8B64A5}" type="datetime1">
              <a:rPr lang="sk-SK" smtClean="0"/>
              <a:t>16. 6. 2019</a:t>
            </a:fld>
            <a:endParaRPr lang="sk-SK"/>
          </a:p>
        </p:txBody>
      </p:sp>
      <p:sp>
        <p:nvSpPr>
          <p:cNvPr id="8" name="Footer Placeholder 7"/>
          <p:cNvSpPr>
            <a:spLocks noGrp="1"/>
          </p:cNvSpPr>
          <p:nvPr>
            <p:ph type="ftr" sz="quarter" idx="11"/>
          </p:nvPr>
        </p:nvSpPr>
        <p:spPr/>
        <p:txBody>
          <a:bodyPr/>
          <a:lstStyle/>
          <a:p>
            <a:endParaRPr lang="sk-SK"/>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C16D9C0-23AC-418A-8E54-EB0897FD09B4}" type="slidenum">
              <a:rPr lang="sk-SK" smtClean="0"/>
              <a:t>‹#›</a:t>
            </a:fld>
            <a:endParaRPr lang="sk-SK"/>
          </a:p>
        </p:txBody>
      </p:sp>
    </p:spTree>
    <p:extLst>
      <p:ext uri="{BB962C8B-B14F-4D97-AF65-F5344CB8AC3E}">
        <p14:creationId xmlns:p14="http://schemas.microsoft.com/office/powerpoint/2010/main" val="3070267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Upravte štýly predlohy textu</a:t>
            </a:r>
            <a:endParaRPr lang="en-US" dirty="0"/>
          </a:p>
        </p:txBody>
      </p:sp>
      <p:sp>
        <p:nvSpPr>
          <p:cNvPr id="3" name="Date Placeholder 2"/>
          <p:cNvSpPr>
            <a:spLocks noGrp="1"/>
          </p:cNvSpPr>
          <p:nvPr>
            <p:ph type="dt" sz="half" idx="10"/>
          </p:nvPr>
        </p:nvSpPr>
        <p:spPr/>
        <p:txBody>
          <a:bodyPr/>
          <a:lstStyle/>
          <a:p>
            <a:fld id="{E0BC1F9F-26DA-4C53-87BE-8D8770E79D31}" type="datetime1">
              <a:rPr lang="sk-SK" smtClean="0"/>
              <a:t>16. 6. 2019</a:t>
            </a:fld>
            <a:endParaRPr lang="sk-SK"/>
          </a:p>
        </p:txBody>
      </p:sp>
      <p:sp>
        <p:nvSpPr>
          <p:cNvPr id="4" name="Footer Placeholder 3"/>
          <p:cNvSpPr>
            <a:spLocks noGrp="1"/>
          </p:cNvSpPr>
          <p:nvPr>
            <p:ph type="ftr" sz="quarter" idx="11"/>
          </p:nvPr>
        </p:nvSpPr>
        <p:spPr/>
        <p:txBody>
          <a:bodyPr/>
          <a:lstStyle/>
          <a:p>
            <a:endParaRPr lang="sk-SK"/>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C16D9C0-23AC-418A-8E54-EB0897FD09B4}" type="slidenum">
              <a:rPr lang="sk-SK" smtClean="0"/>
              <a:t>‹#›</a:t>
            </a:fld>
            <a:endParaRPr lang="sk-SK"/>
          </a:p>
        </p:txBody>
      </p:sp>
    </p:spTree>
    <p:extLst>
      <p:ext uri="{BB962C8B-B14F-4D97-AF65-F5344CB8AC3E}">
        <p14:creationId xmlns:p14="http://schemas.microsoft.com/office/powerpoint/2010/main" val="3767320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4E374C-9566-425D-A01B-45D46EE37483}" type="datetime1">
              <a:rPr lang="sk-SK" smtClean="0"/>
              <a:t>16. 6. 2019</a:t>
            </a:fld>
            <a:endParaRPr lang="sk-SK"/>
          </a:p>
        </p:txBody>
      </p:sp>
      <p:sp>
        <p:nvSpPr>
          <p:cNvPr id="3" name="Footer Placeholder 2"/>
          <p:cNvSpPr>
            <a:spLocks noGrp="1"/>
          </p:cNvSpPr>
          <p:nvPr>
            <p:ph type="ftr" sz="quarter" idx="11"/>
          </p:nvPr>
        </p:nvSpPr>
        <p:spPr/>
        <p:txBody>
          <a:bodyPr/>
          <a:lstStyle/>
          <a:p>
            <a:endParaRPr lang="sk-SK"/>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C16D9C0-23AC-418A-8E54-EB0897FD09B4}" type="slidenum">
              <a:rPr lang="sk-SK" smtClean="0"/>
              <a:t>‹#›</a:t>
            </a:fld>
            <a:endParaRPr lang="sk-SK"/>
          </a:p>
        </p:txBody>
      </p:sp>
    </p:spTree>
    <p:extLst>
      <p:ext uri="{BB962C8B-B14F-4D97-AF65-F5344CB8AC3E}">
        <p14:creationId xmlns:p14="http://schemas.microsoft.com/office/powerpoint/2010/main" val="2618973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sk-SK"/>
              <a:t>Upravte štýly predlohy textu</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5DF32BE8-7858-4379-9E46-24958DF46503}" type="datetime1">
              <a:rPr lang="sk-SK" smtClean="0"/>
              <a:t>16. 6. 2019</a:t>
            </a:fld>
            <a:endParaRPr lang="sk-SK"/>
          </a:p>
        </p:txBody>
      </p:sp>
      <p:sp>
        <p:nvSpPr>
          <p:cNvPr id="6" name="Footer Placeholder 5"/>
          <p:cNvSpPr>
            <a:spLocks noGrp="1"/>
          </p:cNvSpPr>
          <p:nvPr>
            <p:ph type="ftr" sz="quarter" idx="11"/>
          </p:nvPr>
        </p:nvSpPr>
        <p:spPr/>
        <p:txBody>
          <a:bodyPr/>
          <a:lstStyle/>
          <a:p>
            <a:endParaRPr lang="sk-SK"/>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C16D9C0-23AC-418A-8E54-EB0897FD09B4}" type="slidenum">
              <a:rPr lang="sk-SK" smtClean="0"/>
              <a:t>‹#›</a:t>
            </a:fld>
            <a:endParaRPr lang="sk-SK"/>
          </a:p>
        </p:txBody>
      </p:sp>
    </p:spTree>
    <p:extLst>
      <p:ext uri="{BB962C8B-B14F-4D97-AF65-F5344CB8AC3E}">
        <p14:creationId xmlns:p14="http://schemas.microsoft.com/office/powerpoint/2010/main" val="3817530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sk-SK"/>
              <a:t>Upravte štýly predlohy textu</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a:t>Ak chcete pridať obrázok, kliknite na ikonu</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0544017E-93E9-44D8-856A-2B7170524630}" type="datetime1">
              <a:rPr lang="sk-SK" smtClean="0"/>
              <a:t>16. 6. 2019</a:t>
            </a:fld>
            <a:endParaRPr lang="sk-SK"/>
          </a:p>
        </p:txBody>
      </p:sp>
      <p:sp>
        <p:nvSpPr>
          <p:cNvPr id="6" name="Footer Placeholder 5"/>
          <p:cNvSpPr>
            <a:spLocks noGrp="1"/>
          </p:cNvSpPr>
          <p:nvPr>
            <p:ph type="ftr" sz="quarter" idx="11"/>
          </p:nvPr>
        </p:nvSpPr>
        <p:spPr/>
        <p:txBody>
          <a:bodyPr/>
          <a:lstStyle/>
          <a:p>
            <a:endParaRPr lang="sk-SK"/>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C16D9C0-23AC-418A-8E54-EB0897FD09B4}" type="slidenum">
              <a:rPr lang="sk-SK" smtClean="0"/>
              <a:t>‹#›</a:t>
            </a:fld>
            <a:endParaRPr lang="sk-SK"/>
          </a:p>
        </p:txBody>
      </p:sp>
    </p:spTree>
    <p:extLst>
      <p:ext uri="{BB962C8B-B14F-4D97-AF65-F5344CB8AC3E}">
        <p14:creationId xmlns:p14="http://schemas.microsoft.com/office/powerpoint/2010/main" val="3332061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sk-SK"/>
              <a:t>Upravte štýly predlohy textu</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E83AA81-0681-4E0E-AA7F-83DE1778F677}" type="datetime1">
              <a:rPr lang="sk-SK" smtClean="0"/>
              <a:t>16. 6. 2019</a:t>
            </a:fld>
            <a:endParaRPr lang="sk-SK"/>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k-SK"/>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C16D9C0-23AC-418A-8E54-EB0897FD09B4}" type="slidenum">
              <a:rPr lang="sk-SK" smtClean="0"/>
              <a:t>‹#›</a:t>
            </a:fld>
            <a:endParaRPr lang="sk-SK"/>
          </a:p>
        </p:txBody>
      </p:sp>
    </p:spTree>
    <p:extLst>
      <p:ext uri="{BB962C8B-B14F-4D97-AF65-F5344CB8AC3E}">
        <p14:creationId xmlns:p14="http://schemas.microsoft.com/office/powerpoint/2010/main" val="128401882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p.seemann2@gmail.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sk-SK" dirty="0"/>
              <a:t>Metodika pre efektívne monitorovanie a detekciu anomálií v sieťovej prevádzke na FRI</a:t>
            </a:r>
          </a:p>
        </p:txBody>
      </p:sp>
      <p:sp>
        <p:nvSpPr>
          <p:cNvPr id="3" name="Podnadpis 2"/>
          <p:cNvSpPr>
            <a:spLocks noGrp="1"/>
          </p:cNvSpPr>
          <p:nvPr>
            <p:ph type="subTitle" idx="1"/>
          </p:nvPr>
        </p:nvSpPr>
        <p:spPr/>
        <p:txBody>
          <a:bodyPr>
            <a:normAutofit/>
          </a:bodyPr>
          <a:lstStyle/>
          <a:p>
            <a:r>
              <a:rPr lang="sk-SK" sz="2000" dirty="0"/>
              <a:t>Autor: Peter Seemann</a:t>
            </a:r>
          </a:p>
          <a:p>
            <a:r>
              <a:rPr lang="sk-SK" sz="2000" dirty="0"/>
              <a:t>Vedúci/školiteľ: Mgr. Jana </a:t>
            </a:r>
            <a:r>
              <a:rPr lang="sk-SK" sz="2000" dirty="0" err="1"/>
              <a:t>Uramová</a:t>
            </a:r>
            <a:r>
              <a:rPr lang="sk-SK" sz="2000" dirty="0"/>
              <a:t>, PhD.</a:t>
            </a:r>
          </a:p>
        </p:txBody>
      </p:sp>
      <p:sp>
        <p:nvSpPr>
          <p:cNvPr id="4" name="Zástupný objekt pre číslo snímky 3"/>
          <p:cNvSpPr>
            <a:spLocks noGrp="1"/>
          </p:cNvSpPr>
          <p:nvPr>
            <p:ph type="sldNum" sz="quarter" idx="12"/>
          </p:nvPr>
        </p:nvSpPr>
        <p:spPr/>
        <p:txBody>
          <a:bodyPr/>
          <a:lstStyle/>
          <a:p>
            <a:fld id="{3C16D9C0-23AC-418A-8E54-EB0897FD09B4}" type="slidenum">
              <a:rPr lang="sk-SK" smtClean="0"/>
              <a:t>1</a:t>
            </a:fld>
            <a:endParaRPr lang="sk-SK"/>
          </a:p>
        </p:txBody>
      </p:sp>
      <p:sp>
        <p:nvSpPr>
          <p:cNvPr id="7" name="BlokTextu 6"/>
          <p:cNvSpPr txBox="1"/>
          <p:nvPr/>
        </p:nvSpPr>
        <p:spPr>
          <a:xfrm>
            <a:off x="2589213" y="299902"/>
            <a:ext cx="5695950" cy="830997"/>
          </a:xfrm>
          <a:prstGeom prst="rect">
            <a:avLst/>
          </a:prstGeom>
          <a:noFill/>
        </p:spPr>
        <p:txBody>
          <a:bodyPr wrap="square" rtlCol="0">
            <a:spAutoFit/>
          </a:bodyPr>
          <a:lstStyle/>
          <a:p>
            <a:r>
              <a:rPr lang="sk-SK" sz="2400" dirty="0"/>
              <a:t>Žilinská univerzita v Žiline</a:t>
            </a:r>
          </a:p>
          <a:p>
            <a:r>
              <a:rPr lang="sk-SK" sz="2400" dirty="0"/>
              <a:t>Fakulta riadenia a informatiky</a:t>
            </a:r>
          </a:p>
        </p:txBody>
      </p:sp>
    </p:spTree>
    <p:extLst>
      <p:ext uri="{BB962C8B-B14F-4D97-AF65-F5344CB8AC3E}">
        <p14:creationId xmlns:p14="http://schemas.microsoft.com/office/powerpoint/2010/main" val="3711633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92925" y="624110"/>
            <a:ext cx="8911687" cy="515921"/>
          </a:xfrm>
        </p:spPr>
        <p:txBody>
          <a:bodyPr>
            <a:normAutofit fontScale="90000"/>
          </a:bodyPr>
          <a:lstStyle/>
          <a:p>
            <a:r>
              <a:rPr lang="sk-SK" sz="2700" dirty="0"/>
              <a:t>Report 3</a:t>
            </a:r>
            <a:br>
              <a:rPr lang="sk-SK" dirty="0"/>
            </a:br>
            <a:endParaRPr lang="sk-SK" dirty="0"/>
          </a:p>
        </p:txBody>
      </p:sp>
      <p:sp>
        <p:nvSpPr>
          <p:cNvPr id="4" name="Zástupný objekt pre obsah 3">
            <a:extLst>
              <a:ext uri="{FF2B5EF4-FFF2-40B4-BE49-F238E27FC236}">
                <a16:creationId xmlns:a16="http://schemas.microsoft.com/office/drawing/2014/main" id="{9D19C15F-94C3-45CA-9842-5DB7A5AD4301}"/>
              </a:ext>
            </a:extLst>
          </p:cNvPr>
          <p:cNvSpPr>
            <a:spLocks noGrp="1"/>
          </p:cNvSpPr>
          <p:nvPr>
            <p:ph idx="1"/>
          </p:nvPr>
        </p:nvSpPr>
        <p:spPr>
          <a:xfrm>
            <a:off x="2589212" y="1436914"/>
            <a:ext cx="8915400" cy="4474308"/>
          </a:xfrm>
        </p:spPr>
        <p:txBody>
          <a:bodyPr/>
          <a:lstStyle/>
          <a:p>
            <a:r>
              <a:rPr lang="sk-SK" dirty="0"/>
              <a:t>19.2.2019 – 26.2.2019</a:t>
            </a:r>
          </a:p>
          <a:p>
            <a:r>
              <a:rPr lang="sk-SK" dirty="0"/>
              <a:t>Nájdené anomálie:</a:t>
            </a:r>
          </a:p>
          <a:p>
            <a:pPr lvl="1"/>
            <a:r>
              <a:rPr lang="sk-SK" dirty="0"/>
              <a:t>Slovníkový útok</a:t>
            </a:r>
          </a:p>
          <a:p>
            <a:pPr lvl="2"/>
            <a:r>
              <a:rPr lang="sk-SK" dirty="0"/>
              <a:t>Útočníci: 20 zariadení z jednej učebne na fakulte</a:t>
            </a:r>
          </a:p>
          <a:p>
            <a:pPr lvl="2"/>
            <a:r>
              <a:rPr lang="sk-SK" dirty="0"/>
              <a:t>Obeť: 1 zo serverov fakulty</a:t>
            </a:r>
          </a:p>
          <a:p>
            <a:pPr lvl="1"/>
            <a:r>
              <a:rPr lang="sk-SK" dirty="0"/>
              <a:t>TCP Skenovanie</a:t>
            </a:r>
          </a:p>
          <a:p>
            <a:pPr lvl="2"/>
            <a:r>
              <a:rPr lang="sk-SK" dirty="0"/>
              <a:t>Zdroj: 1 zo serverov fakulty</a:t>
            </a:r>
          </a:p>
          <a:p>
            <a:pPr lvl="2"/>
            <a:r>
              <a:rPr lang="sk-SK" dirty="0"/>
              <a:t>Cieľ: Stovky IP adries zo sveta</a:t>
            </a:r>
          </a:p>
          <a:p>
            <a:pPr lvl="1"/>
            <a:r>
              <a:rPr lang="sk-SK" dirty="0"/>
              <a:t>DNSANOMALY</a:t>
            </a:r>
          </a:p>
          <a:p>
            <a:pPr lvl="2"/>
            <a:r>
              <a:rPr lang="sk-SK" dirty="0"/>
              <a:t>26 nových zariadení s nesprávne nastaveným DNS serverom</a:t>
            </a:r>
          </a:p>
          <a:p>
            <a:pPr lvl="2"/>
            <a:endParaRPr lang="sk-SK" dirty="0"/>
          </a:p>
        </p:txBody>
      </p:sp>
      <p:sp>
        <p:nvSpPr>
          <p:cNvPr id="5" name="Zástupný objekt pre číslo snímky 3">
            <a:extLst>
              <a:ext uri="{FF2B5EF4-FFF2-40B4-BE49-F238E27FC236}">
                <a16:creationId xmlns:a16="http://schemas.microsoft.com/office/drawing/2014/main" id="{86C4E6DE-9F17-4903-A360-F5B8111A6259}"/>
              </a:ext>
            </a:extLst>
          </p:cNvPr>
          <p:cNvSpPr>
            <a:spLocks noGrp="1"/>
          </p:cNvSpPr>
          <p:nvPr>
            <p:ph type="sldNum" sz="quarter" idx="12"/>
          </p:nvPr>
        </p:nvSpPr>
        <p:spPr>
          <a:xfrm>
            <a:off x="525033" y="778302"/>
            <a:ext cx="779767" cy="365125"/>
          </a:xfrm>
        </p:spPr>
        <p:txBody>
          <a:bodyPr/>
          <a:lstStyle/>
          <a:p>
            <a:fld id="{3C16D9C0-23AC-418A-8E54-EB0897FD09B4}" type="slidenum">
              <a:rPr lang="sk-SK" smtClean="0"/>
              <a:t>10</a:t>
            </a:fld>
            <a:endParaRPr lang="sk-SK" dirty="0"/>
          </a:p>
        </p:txBody>
      </p:sp>
    </p:spTree>
    <p:extLst>
      <p:ext uri="{BB962C8B-B14F-4D97-AF65-F5344CB8AC3E}">
        <p14:creationId xmlns:p14="http://schemas.microsoft.com/office/powerpoint/2010/main" val="245051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95946E-49C5-415A-A19C-63C23E9C655A}"/>
              </a:ext>
            </a:extLst>
          </p:cNvPr>
          <p:cNvSpPr>
            <a:spLocks noGrp="1"/>
          </p:cNvSpPr>
          <p:nvPr>
            <p:ph type="title"/>
          </p:nvPr>
        </p:nvSpPr>
        <p:spPr>
          <a:xfrm>
            <a:off x="2153539" y="3041978"/>
            <a:ext cx="8911687" cy="853127"/>
          </a:xfrm>
        </p:spPr>
        <p:txBody>
          <a:bodyPr>
            <a:noAutofit/>
          </a:bodyPr>
          <a:lstStyle/>
          <a:p>
            <a:pPr algn="ctr"/>
            <a:r>
              <a:rPr lang="sk-SK" sz="4800" b="1" dirty="0"/>
              <a:t>Analýza </a:t>
            </a:r>
            <a:r>
              <a:rPr lang="sk-SK" sz="4800" b="1" dirty="0" err="1"/>
              <a:t>Datasetu</a:t>
            </a:r>
            <a:endParaRPr lang="sk-SK" sz="4800" b="1" dirty="0"/>
          </a:p>
        </p:txBody>
      </p:sp>
      <p:sp>
        <p:nvSpPr>
          <p:cNvPr id="4" name="Zástupný objekt pre číslo snímky 3">
            <a:extLst>
              <a:ext uri="{FF2B5EF4-FFF2-40B4-BE49-F238E27FC236}">
                <a16:creationId xmlns:a16="http://schemas.microsoft.com/office/drawing/2014/main" id="{BEA49819-0D03-4ADF-AD63-0599C722A1C0}"/>
              </a:ext>
            </a:extLst>
          </p:cNvPr>
          <p:cNvSpPr>
            <a:spLocks noGrp="1"/>
          </p:cNvSpPr>
          <p:nvPr>
            <p:ph type="sldNum" sz="quarter" idx="12"/>
          </p:nvPr>
        </p:nvSpPr>
        <p:spPr/>
        <p:txBody>
          <a:bodyPr/>
          <a:lstStyle/>
          <a:p>
            <a:fld id="{3C16D9C0-23AC-418A-8E54-EB0897FD09B4}" type="slidenum">
              <a:rPr lang="sk-SK" smtClean="0"/>
              <a:t>11</a:t>
            </a:fld>
            <a:endParaRPr lang="sk-SK"/>
          </a:p>
        </p:txBody>
      </p:sp>
    </p:spTree>
    <p:extLst>
      <p:ext uri="{BB962C8B-B14F-4D97-AF65-F5344CB8AC3E}">
        <p14:creationId xmlns:p14="http://schemas.microsoft.com/office/powerpoint/2010/main" val="35206529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92925" y="624110"/>
            <a:ext cx="8911687" cy="515921"/>
          </a:xfrm>
        </p:spPr>
        <p:txBody>
          <a:bodyPr>
            <a:normAutofit fontScale="90000"/>
          </a:bodyPr>
          <a:lstStyle/>
          <a:p>
            <a:r>
              <a:rPr lang="sk-SK" sz="2700" dirty="0"/>
              <a:t>Analýza </a:t>
            </a:r>
            <a:r>
              <a:rPr lang="sk-SK" sz="2700" dirty="0" err="1"/>
              <a:t>datasetu</a:t>
            </a:r>
            <a:r>
              <a:rPr lang="sk-SK" sz="2700" dirty="0"/>
              <a:t> ISCX 2012 pomocou </a:t>
            </a:r>
            <a:r>
              <a:rPr lang="sk-SK" sz="2700" dirty="0" err="1"/>
              <a:t>Flowmonu</a:t>
            </a:r>
            <a:br>
              <a:rPr lang="sk-SK" dirty="0"/>
            </a:br>
            <a:endParaRPr lang="sk-SK" dirty="0"/>
          </a:p>
        </p:txBody>
      </p:sp>
      <p:sp>
        <p:nvSpPr>
          <p:cNvPr id="4" name="Zástupný objekt pre obsah 3">
            <a:extLst>
              <a:ext uri="{FF2B5EF4-FFF2-40B4-BE49-F238E27FC236}">
                <a16:creationId xmlns:a16="http://schemas.microsoft.com/office/drawing/2014/main" id="{9D19C15F-94C3-45CA-9842-5DB7A5AD4301}"/>
              </a:ext>
            </a:extLst>
          </p:cNvPr>
          <p:cNvSpPr>
            <a:spLocks noGrp="1"/>
          </p:cNvSpPr>
          <p:nvPr>
            <p:ph idx="1"/>
          </p:nvPr>
        </p:nvSpPr>
        <p:spPr>
          <a:xfrm>
            <a:off x="2589212" y="1436914"/>
            <a:ext cx="8915400" cy="4474308"/>
          </a:xfrm>
        </p:spPr>
        <p:txBody>
          <a:bodyPr/>
          <a:lstStyle/>
          <a:p>
            <a:r>
              <a:rPr lang="sk-SK" dirty="0"/>
              <a:t>Testovaná doba: 11.06.2011 – 18.06.2011</a:t>
            </a:r>
          </a:p>
          <a:p>
            <a:r>
              <a:rPr lang="sk-SK" dirty="0"/>
              <a:t>HTTP </a:t>
            </a:r>
            <a:r>
              <a:rPr lang="sk-SK" dirty="0" err="1"/>
              <a:t>DDoS</a:t>
            </a:r>
            <a:r>
              <a:rPr lang="sk-SK" dirty="0"/>
              <a:t> útok</a:t>
            </a:r>
          </a:p>
          <a:p>
            <a:pPr lvl="1"/>
            <a:r>
              <a:rPr lang="sk-SK" dirty="0"/>
              <a:t>Vytvorený pomocou IRC </a:t>
            </a:r>
            <a:r>
              <a:rPr lang="sk-SK" dirty="0" err="1"/>
              <a:t>botnetu</a:t>
            </a:r>
            <a:endParaRPr lang="sk-SK" dirty="0"/>
          </a:p>
          <a:p>
            <a:pPr lvl="1"/>
            <a:r>
              <a:rPr lang="sk-SK" dirty="0"/>
              <a:t>Jednotlivý IRC </a:t>
            </a:r>
            <a:r>
              <a:rPr lang="sk-SK" dirty="0" err="1"/>
              <a:t>boti</a:t>
            </a:r>
            <a:r>
              <a:rPr lang="sk-SK" dirty="0"/>
              <a:t> boli odoslaný na 7 používateľov ako update </a:t>
            </a:r>
            <a:r>
              <a:rPr lang="sk-SK" dirty="0" err="1"/>
              <a:t>message</a:t>
            </a:r>
            <a:r>
              <a:rPr lang="sk-SK" dirty="0"/>
              <a:t> </a:t>
            </a:r>
          </a:p>
          <a:p>
            <a:pPr lvl="1"/>
            <a:r>
              <a:rPr lang="sk-SK" dirty="0"/>
              <a:t>HTTP GET útok na web server, čím sa vytvorilo niekoľko stoviek požiadaviek</a:t>
            </a:r>
          </a:p>
          <a:p>
            <a:pPr lvl="1"/>
            <a:r>
              <a:rPr lang="sk-SK" dirty="0"/>
              <a:t>Útok trval 60 minút</a:t>
            </a:r>
          </a:p>
          <a:p>
            <a:pPr lvl="1"/>
            <a:r>
              <a:rPr lang="sk-SK" dirty="0"/>
              <a:t>Toky </a:t>
            </a:r>
            <a:r>
              <a:rPr lang="sk-SK" dirty="0" err="1"/>
              <a:t>datasetu</a:t>
            </a:r>
            <a:r>
              <a:rPr lang="sk-SK" dirty="0"/>
              <a:t> popísané XML súborom</a:t>
            </a:r>
          </a:p>
          <a:p>
            <a:pPr lvl="1"/>
            <a:endParaRPr lang="sk-SK" dirty="0"/>
          </a:p>
          <a:p>
            <a:endParaRPr lang="sk-SK" dirty="0"/>
          </a:p>
        </p:txBody>
      </p:sp>
      <p:sp>
        <p:nvSpPr>
          <p:cNvPr id="5" name="Zástupný objekt pre číslo snímky 3">
            <a:extLst>
              <a:ext uri="{FF2B5EF4-FFF2-40B4-BE49-F238E27FC236}">
                <a16:creationId xmlns:a16="http://schemas.microsoft.com/office/drawing/2014/main" id="{86C4E6DE-9F17-4903-A360-F5B8111A6259}"/>
              </a:ext>
            </a:extLst>
          </p:cNvPr>
          <p:cNvSpPr>
            <a:spLocks noGrp="1"/>
          </p:cNvSpPr>
          <p:nvPr>
            <p:ph type="sldNum" sz="quarter" idx="12"/>
          </p:nvPr>
        </p:nvSpPr>
        <p:spPr>
          <a:xfrm>
            <a:off x="525033" y="778302"/>
            <a:ext cx="779767" cy="365125"/>
          </a:xfrm>
        </p:spPr>
        <p:txBody>
          <a:bodyPr/>
          <a:lstStyle/>
          <a:p>
            <a:fld id="{3C16D9C0-23AC-418A-8E54-EB0897FD09B4}" type="slidenum">
              <a:rPr lang="sk-SK" smtClean="0"/>
              <a:t>12</a:t>
            </a:fld>
            <a:endParaRPr lang="sk-SK" dirty="0"/>
          </a:p>
        </p:txBody>
      </p:sp>
      <p:pic>
        <p:nvPicPr>
          <p:cNvPr id="3" name="Obrázok 2">
            <a:extLst>
              <a:ext uri="{FF2B5EF4-FFF2-40B4-BE49-F238E27FC236}">
                <a16:creationId xmlns:a16="http://schemas.microsoft.com/office/drawing/2014/main" id="{4222170D-7016-468E-BE3D-2DF44E04C30A}"/>
              </a:ext>
            </a:extLst>
          </p:cNvPr>
          <p:cNvPicPr>
            <a:picLocks noChangeAspect="1"/>
          </p:cNvPicPr>
          <p:nvPr/>
        </p:nvPicPr>
        <p:blipFill>
          <a:blip r:embed="rId3"/>
          <a:stretch>
            <a:fillRect/>
          </a:stretch>
        </p:blipFill>
        <p:spPr>
          <a:xfrm>
            <a:off x="3082304" y="4560125"/>
            <a:ext cx="7929216" cy="1647980"/>
          </a:xfrm>
          <a:prstGeom prst="rect">
            <a:avLst/>
          </a:prstGeom>
        </p:spPr>
      </p:pic>
    </p:spTree>
    <p:extLst>
      <p:ext uri="{BB962C8B-B14F-4D97-AF65-F5344CB8AC3E}">
        <p14:creationId xmlns:p14="http://schemas.microsoft.com/office/powerpoint/2010/main" val="29861288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317C0E-65B7-444C-B666-5BD76EF8A650}"/>
              </a:ext>
            </a:extLst>
          </p:cNvPr>
          <p:cNvSpPr>
            <a:spLocks noGrp="1"/>
          </p:cNvSpPr>
          <p:nvPr>
            <p:ph type="title"/>
          </p:nvPr>
        </p:nvSpPr>
        <p:spPr>
          <a:xfrm>
            <a:off x="2509798" y="2992909"/>
            <a:ext cx="8911687" cy="872181"/>
          </a:xfrm>
        </p:spPr>
        <p:txBody>
          <a:bodyPr>
            <a:normAutofit/>
          </a:bodyPr>
          <a:lstStyle/>
          <a:p>
            <a:pPr algn="ctr"/>
            <a:r>
              <a:rPr lang="sk-SK" sz="4800" b="1" dirty="0"/>
              <a:t>Možnosti ďalšieho výskumu</a:t>
            </a:r>
          </a:p>
        </p:txBody>
      </p:sp>
      <p:sp>
        <p:nvSpPr>
          <p:cNvPr id="4" name="Zástupný objekt pre číslo snímky 3">
            <a:extLst>
              <a:ext uri="{FF2B5EF4-FFF2-40B4-BE49-F238E27FC236}">
                <a16:creationId xmlns:a16="http://schemas.microsoft.com/office/drawing/2014/main" id="{611A4C28-0718-4EEE-A469-55FC963292BE}"/>
              </a:ext>
            </a:extLst>
          </p:cNvPr>
          <p:cNvSpPr>
            <a:spLocks noGrp="1"/>
          </p:cNvSpPr>
          <p:nvPr>
            <p:ph type="sldNum" sz="quarter" idx="12"/>
          </p:nvPr>
        </p:nvSpPr>
        <p:spPr/>
        <p:txBody>
          <a:bodyPr/>
          <a:lstStyle/>
          <a:p>
            <a:fld id="{3C16D9C0-23AC-418A-8E54-EB0897FD09B4}" type="slidenum">
              <a:rPr lang="sk-SK" smtClean="0"/>
              <a:t>13</a:t>
            </a:fld>
            <a:endParaRPr lang="sk-SK"/>
          </a:p>
        </p:txBody>
      </p:sp>
    </p:spTree>
    <p:extLst>
      <p:ext uri="{BB962C8B-B14F-4D97-AF65-F5344CB8AC3E}">
        <p14:creationId xmlns:p14="http://schemas.microsoft.com/office/powerpoint/2010/main" val="20700609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Možnosti ďalšieho výskumu</a:t>
            </a:r>
          </a:p>
        </p:txBody>
      </p:sp>
      <p:sp>
        <p:nvSpPr>
          <p:cNvPr id="3" name="Zástupný objekt pre obsah 2"/>
          <p:cNvSpPr>
            <a:spLocks noGrp="1"/>
          </p:cNvSpPr>
          <p:nvPr>
            <p:ph idx="1"/>
          </p:nvPr>
        </p:nvSpPr>
        <p:spPr/>
        <p:txBody>
          <a:bodyPr>
            <a:normAutofit fontScale="92500"/>
          </a:bodyPr>
          <a:lstStyle/>
          <a:p>
            <a:r>
              <a:rPr lang="sk-SK" sz="2400" dirty="0"/>
              <a:t>1. Aplikovať na fakulte nejaké riešenie (NAT, Firewall,...), čím môžeme následne zmeniť prioritu sledovaných anomálií </a:t>
            </a:r>
            <a:r>
              <a:rPr lang="sk-SK" sz="2400" dirty="0" err="1"/>
              <a:t>Flowmonom</a:t>
            </a:r>
            <a:r>
              <a:rPr lang="sk-SK" sz="2400" dirty="0"/>
              <a:t> a riešiť nové anomálie. </a:t>
            </a:r>
          </a:p>
          <a:p>
            <a:r>
              <a:rPr lang="sk-SK" sz="2400" dirty="0"/>
              <a:t>2. Do konfigurácie ADS medzi filtre pridať aj IPv6 adresy</a:t>
            </a:r>
          </a:p>
          <a:p>
            <a:r>
              <a:rPr lang="sk-SK" sz="2400" dirty="0"/>
              <a:t>3. S aktualizáciou modulov a vytváraním nových metód je potrebné aktualizovať aj návody na použitie. </a:t>
            </a:r>
          </a:p>
          <a:p>
            <a:r>
              <a:rPr lang="sk-SK" sz="2400" dirty="0"/>
              <a:t>4. Vytvoriť </a:t>
            </a:r>
            <a:r>
              <a:rPr lang="sk-SK" sz="2400" dirty="0" err="1"/>
              <a:t>alerty</a:t>
            </a:r>
            <a:r>
              <a:rPr lang="sk-SK" sz="2400" dirty="0"/>
              <a:t> vo FMC so správnou podmienkou a posielať emaily o daných </a:t>
            </a:r>
            <a:r>
              <a:rPr lang="sk-SK" sz="2400" dirty="0" err="1"/>
              <a:t>alertoch</a:t>
            </a:r>
            <a:r>
              <a:rPr lang="sk-SK" sz="2400" dirty="0"/>
              <a:t> správcom nášho </a:t>
            </a:r>
            <a:r>
              <a:rPr lang="sk-SK" sz="2400" dirty="0" err="1"/>
              <a:t>Flowmonu</a:t>
            </a:r>
            <a:r>
              <a:rPr lang="sk-SK" sz="2400" dirty="0"/>
              <a:t>. </a:t>
            </a:r>
          </a:p>
          <a:p>
            <a:r>
              <a:rPr lang="sk-SK" sz="2400" dirty="0"/>
              <a:t>5. Aplikovať modul APM na fakulte (vynechaný cieľ práce)</a:t>
            </a:r>
          </a:p>
        </p:txBody>
      </p:sp>
      <p:sp>
        <p:nvSpPr>
          <p:cNvPr id="4" name="Zástupný objekt pre číslo snímky 3"/>
          <p:cNvSpPr>
            <a:spLocks noGrp="1"/>
          </p:cNvSpPr>
          <p:nvPr>
            <p:ph type="sldNum" sz="quarter" idx="12"/>
          </p:nvPr>
        </p:nvSpPr>
        <p:spPr/>
        <p:txBody>
          <a:bodyPr/>
          <a:lstStyle/>
          <a:p>
            <a:fld id="{3C16D9C0-23AC-418A-8E54-EB0897FD09B4}" type="slidenum">
              <a:rPr lang="sk-SK" smtClean="0"/>
              <a:t>14</a:t>
            </a:fld>
            <a:endParaRPr lang="sk-SK"/>
          </a:p>
        </p:txBody>
      </p:sp>
    </p:spTree>
    <p:extLst>
      <p:ext uri="{BB962C8B-B14F-4D97-AF65-F5344CB8AC3E}">
        <p14:creationId xmlns:p14="http://schemas.microsoft.com/office/powerpoint/2010/main" val="20273194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Ďakujem za pozornosť</a:t>
            </a:r>
          </a:p>
        </p:txBody>
      </p:sp>
      <p:sp>
        <p:nvSpPr>
          <p:cNvPr id="3" name="Zástupný objekt pre obsah 2"/>
          <p:cNvSpPr>
            <a:spLocks noGrp="1"/>
          </p:cNvSpPr>
          <p:nvPr>
            <p:ph idx="1"/>
          </p:nvPr>
        </p:nvSpPr>
        <p:spPr/>
        <p:txBody>
          <a:bodyPr>
            <a:normAutofit fontScale="92500" lnSpcReduction="20000"/>
          </a:bodyPr>
          <a:lstStyle/>
          <a:p>
            <a:pPr marL="0" indent="0">
              <a:buNone/>
            </a:pPr>
            <a:r>
              <a:rPr lang="sk-SK" sz="2400" dirty="0"/>
              <a:t>Autor: Peter Seemann</a:t>
            </a:r>
          </a:p>
          <a:p>
            <a:pPr marL="0" indent="0">
              <a:buNone/>
            </a:pPr>
            <a:r>
              <a:rPr lang="sk-SK" sz="2400" dirty="0"/>
              <a:t>Kontakt: </a:t>
            </a:r>
            <a:r>
              <a:rPr lang="sk-SK" sz="2400" dirty="0">
                <a:hlinkClick r:id="rId3"/>
              </a:rPr>
              <a:t>p.seemann2@gmail.com</a:t>
            </a:r>
            <a:endParaRPr lang="sk-SK" sz="2400" dirty="0"/>
          </a:p>
          <a:p>
            <a:pPr marL="0" indent="0">
              <a:buNone/>
            </a:pPr>
            <a:endParaRPr lang="sk-SK" dirty="0"/>
          </a:p>
          <a:p>
            <a:pPr marL="0" indent="0">
              <a:buNone/>
            </a:pPr>
            <a:endParaRPr lang="sk-SK" dirty="0"/>
          </a:p>
          <a:p>
            <a:pPr marL="0" indent="0">
              <a:buNone/>
            </a:pPr>
            <a:endParaRPr lang="sk-SK" dirty="0"/>
          </a:p>
          <a:p>
            <a:pPr marL="0" indent="0">
              <a:buNone/>
            </a:pPr>
            <a:endParaRPr lang="sk-SK" dirty="0"/>
          </a:p>
          <a:p>
            <a:pPr marL="0" indent="0">
              <a:buNone/>
            </a:pPr>
            <a:endParaRPr lang="sk-SK" dirty="0"/>
          </a:p>
          <a:p>
            <a:pPr marL="0" indent="0">
              <a:buNone/>
            </a:pPr>
            <a:endParaRPr lang="sk-SK" dirty="0"/>
          </a:p>
          <a:p>
            <a:pPr marL="0" indent="0">
              <a:buNone/>
            </a:pPr>
            <a:endParaRPr lang="sk-SK" dirty="0"/>
          </a:p>
          <a:p>
            <a:pPr marL="0" indent="0">
              <a:buNone/>
            </a:pPr>
            <a:r>
              <a:rPr lang="sk-SK" sz="2200" dirty="0"/>
              <a:t>Názov práce: Metodika pre efektívne monitorovanie a detekciu anomálií v sieťovej prevádzke na FRI</a:t>
            </a:r>
          </a:p>
        </p:txBody>
      </p:sp>
      <p:sp>
        <p:nvSpPr>
          <p:cNvPr id="4" name="Zástupný objekt pre číslo snímky 3"/>
          <p:cNvSpPr>
            <a:spLocks noGrp="1"/>
          </p:cNvSpPr>
          <p:nvPr>
            <p:ph type="sldNum" sz="quarter" idx="12"/>
          </p:nvPr>
        </p:nvSpPr>
        <p:spPr/>
        <p:txBody>
          <a:bodyPr/>
          <a:lstStyle/>
          <a:p>
            <a:fld id="{3C16D9C0-23AC-418A-8E54-EB0897FD09B4}" type="slidenum">
              <a:rPr lang="sk-SK" smtClean="0"/>
              <a:t>15</a:t>
            </a:fld>
            <a:endParaRPr lang="sk-SK"/>
          </a:p>
        </p:txBody>
      </p:sp>
    </p:spTree>
    <p:extLst>
      <p:ext uri="{BB962C8B-B14F-4D97-AF65-F5344CB8AC3E}">
        <p14:creationId xmlns:p14="http://schemas.microsoft.com/office/powerpoint/2010/main" val="15495058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B39A33-DEF7-4030-A496-C7A9AEC08BEF}"/>
              </a:ext>
            </a:extLst>
          </p:cNvPr>
          <p:cNvSpPr>
            <a:spLocks noGrp="1"/>
          </p:cNvSpPr>
          <p:nvPr>
            <p:ph type="title"/>
          </p:nvPr>
        </p:nvSpPr>
        <p:spPr>
          <a:xfrm>
            <a:off x="2592925" y="624110"/>
            <a:ext cx="8911687" cy="812804"/>
          </a:xfrm>
        </p:spPr>
        <p:txBody>
          <a:bodyPr/>
          <a:lstStyle/>
          <a:p>
            <a:r>
              <a:rPr lang="sk-SK" dirty="0"/>
              <a:t>Otázky vedúceho práce</a:t>
            </a:r>
          </a:p>
        </p:txBody>
      </p:sp>
      <p:sp>
        <p:nvSpPr>
          <p:cNvPr id="3" name="Zástupný objekt pre obsah 2">
            <a:extLst>
              <a:ext uri="{FF2B5EF4-FFF2-40B4-BE49-F238E27FC236}">
                <a16:creationId xmlns:a16="http://schemas.microsoft.com/office/drawing/2014/main" id="{155E876B-A497-4FCC-BC6B-AEA3028EB99A}"/>
              </a:ext>
            </a:extLst>
          </p:cNvPr>
          <p:cNvSpPr>
            <a:spLocks noGrp="1"/>
          </p:cNvSpPr>
          <p:nvPr>
            <p:ph idx="1"/>
          </p:nvPr>
        </p:nvSpPr>
        <p:spPr>
          <a:xfrm>
            <a:off x="2589212" y="1436914"/>
            <a:ext cx="8915400" cy="4474308"/>
          </a:xfrm>
        </p:spPr>
        <p:txBody>
          <a:bodyPr>
            <a:normAutofit/>
          </a:bodyPr>
          <a:lstStyle/>
          <a:p>
            <a:r>
              <a:rPr lang="sk-SK" sz="2000" dirty="0"/>
              <a:t>Ako by mohla vyzerať distribuovaná architektúra pre naše nasadenie na FRI? Čo by bolo potrebné zmeniť?</a:t>
            </a:r>
          </a:p>
          <a:p>
            <a:endParaRPr lang="sk-SK" dirty="0"/>
          </a:p>
          <a:p>
            <a:endParaRPr lang="sk-SK" dirty="0"/>
          </a:p>
          <a:p>
            <a:endParaRPr lang="sk-SK" dirty="0"/>
          </a:p>
          <a:p>
            <a:endParaRPr lang="sk-SK" dirty="0"/>
          </a:p>
          <a:p>
            <a:endParaRPr lang="sk-SK" dirty="0"/>
          </a:p>
          <a:p>
            <a:pPr marL="0" indent="0">
              <a:buNone/>
            </a:pPr>
            <a:r>
              <a:rPr lang="sk-SK" dirty="0"/>
              <a:t> </a:t>
            </a:r>
          </a:p>
        </p:txBody>
      </p:sp>
      <p:sp>
        <p:nvSpPr>
          <p:cNvPr id="4" name="Zástupný objekt pre číslo snímky 3">
            <a:extLst>
              <a:ext uri="{FF2B5EF4-FFF2-40B4-BE49-F238E27FC236}">
                <a16:creationId xmlns:a16="http://schemas.microsoft.com/office/drawing/2014/main" id="{2C0858C3-7794-432C-92BB-5D7DB1F0664E}"/>
              </a:ext>
            </a:extLst>
          </p:cNvPr>
          <p:cNvSpPr>
            <a:spLocks noGrp="1"/>
          </p:cNvSpPr>
          <p:nvPr>
            <p:ph type="sldNum" sz="quarter" idx="12"/>
          </p:nvPr>
        </p:nvSpPr>
        <p:spPr/>
        <p:txBody>
          <a:bodyPr/>
          <a:lstStyle/>
          <a:p>
            <a:fld id="{3C16D9C0-23AC-418A-8E54-EB0897FD09B4}" type="slidenum">
              <a:rPr lang="sk-SK" smtClean="0"/>
              <a:t>16</a:t>
            </a:fld>
            <a:endParaRPr lang="sk-SK"/>
          </a:p>
        </p:txBody>
      </p:sp>
      <p:pic>
        <p:nvPicPr>
          <p:cNvPr id="5" name="Obrázok 4">
            <a:extLst>
              <a:ext uri="{FF2B5EF4-FFF2-40B4-BE49-F238E27FC236}">
                <a16:creationId xmlns:a16="http://schemas.microsoft.com/office/drawing/2014/main" id="{1AA000D0-952B-43F7-86A9-99AE37DEFB22}"/>
              </a:ext>
            </a:extLst>
          </p:cNvPr>
          <p:cNvPicPr>
            <a:picLocks noChangeAspect="1"/>
          </p:cNvPicPr>
          <p:nvPr/>
        </p:nvPicPr>
        <p:blipFill>
          <a:blip r:embed="rId3"/>
          <a:stretch>
            <a:fillRect/>
          </a:stretch>
        </p:blipFill>
        <p:spPr>
          <a:xfrm>
            <a:off x="1646712" y="2514243"/>
            <a:ext cx="3964496" cy="3828436"/>
          </a:xfrm>
          <a:prstGeom prst="rect">
            <a:avLst/>
          </a:prstGeom>
        </p:spPr>
      </p:pic>
      <p:pic>
        <p:nvPicPr>
          <p:cNvPr id="6" name="Obrázok 5">
            <a:extLst>
              <a:ext uri="{FF2B5EF4-FFF2-40B4-BE49-F238E27FC236}">
                <a16:creationId xmlns:a16="http://schemas.microsoft.com/office/drawing/2014/main" id="{18C683B5-3AD9-4EF5-971D-3256985D763E}"/>
              </a:ext>
            </a:extLst>
          </p:cNvPr>
          <p:cNvPicPr>
            <a:picLocks noChangeAspect="1"/>
          </p:cNvPicPr>
          <p:nvPr/>
        </p:nvPicPr>
        <p:blipFill>
          <a:blip r:embed="rId4"/>
          <a:stretch>
            <a:fillRect/>
          </a:stretch>
        </p:blipFill>
        <p:spPr>
          <a:xfrm>
            <a:off x="6235398" y="2514243"/>
            <a:ext cx="4309890" cy="3822166"/>
          </a:xfrm>
          <a:prstGeom prst="rect">
            <a:avLst/>
          </a:prstGeom>
        </p:spPr>
      </p:pic>
    </p:spTree>
    <p:extLst>
      <p:ext uri="{BB962C8B-B14F-4D97-AF65-F5344CB8AC3E}">
        <p14:creationId xmlns:p14="http://schemas.microsoft.com/office/powerpoint/2010/main" val="4711069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obsah 2">
            <a:extLst>
              <a:ext uri="{FF2B5EF4-FFF2-40B4-BE49-F238E27FC236}">
                <a16:creationId xmlns:a16="http://schemas.microsoft.com/office/drawing/2014/main" id="{C9A032C2-5552-4943-8FBC-7F162383EB4B}"/>
              </a:ext>
            </a:extLst>
          </p:cNvPr>
          <p:cNvSpPr>
            <a:spLocks noGrp="1"/>
          </p:cNvSpPr>
          <p:nvPr>
            <p:ph idx="1"/>
          </p:nvPr>
        </p:nvSpPr>
        <p:spPr>
          <a:xfrm>
            <a:off x="2589212" y="1436914"/>
            <a:ext cx="8915400" cy="4474308"/>
          </a:xfrm>
        </p:spPr>
        <p:txBody>
          <a:bodyPr/>
          <a:lstStyle/>
          <a:p>
            <a:r>
              <a:rPr lang="sk-SK" dirty="0"/>
              <a:t>Ako vyzerá porovnanie výsledkov detekcie anomálií, ktoré autor zistil z nástroja </a:t>
            </a:r>
            <a:r>
              <a:rPr lang="sk-SK" dirty="0" err="1"/>
              <a:t>Flowmon</a:t>
            </a:r>
            <a:r>
              <a:rPr lang="sk-SK" dirty="0"/>
              <a:t> pre vybraný </a:t>
            </a:r>
            <a:r>
              <a:rPr lang="sk-SK" dirty="0" err="1"/>
              <a:t>dataset</a:t>
            </a:r>
            <a:r>
              <a:rPr lang="sk-SK" dirty="0"/>
              <a:t>, oproti výsledkom, ktoré ponúkol nástroj </a:t>
            </a:r>
            <a:r>
              <a:rPr lang="sk-SK" dirty="0" err="1"/>
              <a:t>Fortigate</a:t>
            </a:r>
            <a:r>
              <a:rPr lang="sk-SK" dirty="0"/>
              <a:t>?</a:t>
            </a:r>
          </a:p>
          <a:p>
            <a:endParaRPr lang="sk-SK" dirty="0"/>
          </a:p>
        </p:txBody>
      </p:sp>
      <p:sp>
        <p:nvSpPr>
          <p:cNvPr id="4" name="Zástupný objekt pre číslo snímky 3">
            <a:extLst>
              <a:ext uri="{FF2B5EF4-FFF2-40B4-BE49-F238E27FC236}">
                <a16:creationId xmlns:a16="http://schemas.microsoft.com/office/drawing/2014/main" id="{8F03B81E-12CB-40B7-AF22-2B5C1CC2FF7E}"/>
              </a:ext>
            </a:extLst>
          </p:cNvPr>
          <p:cNvSpPr>
            <a:spLocks noGrp="1"/>
          </p:cNvSpPr>
          <p:nvPr>
            <p:ph type="sldNum" sz="quarter" idx="12"/>
          </p:nvPr>
        </p:nvSpPr>
        <p:spPr/>
        <p:txBody>
          <a:bodyPr/>
          <a:lstStyle/>
          <a:p>
            <a:fld id="{3C16D9C0-23AC-418A-8E54-EB0897FD09B4}" type="slidenum">
              <a:rPr lang="sk-SK" smtClean="0"/>
              <a:t>17</a:t>
            </a:fld>
            <a:endParaRPr lang="sk-SK"/>
          </a:p>
        </p:txBody>
      </p:sp>
      <p:sp>
        <p:nvSpPr>
          <p:cNvPr id="5" name="Nadpis 1">
            <a:extLst>
              <a:ext uri="{FF2B5EF4-FFF2-40B4-BE49-F238E27FC236}">
                <a16:creationId xmlns:a16="http://schemas.microsoft.com/office/drawing/2014/main" id="{BA6A31ED-2111-4BB4-B6FB-8ACF2B6644E0}"/>
              </a:ext>
            </a:extLst>
          </p:cNvPr>
          <p:cNvSpPr>
            <a:spLocks noGrp="1"/>
          </p:cNvSpPr>
          <p:nvPr>
            <p:ph type="title"/>
          </p:nvPr>
        </p:nvSpPr>
        <p:spPr>
          <a:xfrm>
            <a:off x="2592388" y="623888"/>
            <a:ext cx="8912225" cy="1281112"/>
          </a:xfrm>
        </p:spPr>
        <p:txBody>
          <a:bodyPr/>
          <a:lstStyle/>
          <a:p>
            <a:r>
              <a:rPr lang="sk-SK" dirty="0"/>
              <a:t>Otázky vedúceho práce</a:t>
            </a:r>
          </a:p>
        </p:txBody>
      </p:sp>
    </p:spTree>
    <p:extLst>
      <p:ext uri="{BB962C8B-B14F-4D97-AF65-F5344CB8AC3E}">
        <p14:creationId xmlns:p14="http://schemas.microsoft.com/office/powerpoint/2010/main" val="10294413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A22D1F-64CC-4360-873B-3C756271584C}"/>
              </a:ext>
            </a:extLst>
          </p:cNvPr>
          <p:cNvSpPr>
            <a:spLocks noGrp="1"/>
          </p:cNvSpPr>
          <p:nvPr>
            <p:ph type="title"/>
          </p:nvPr>
        </p:nvSpPr>
        <p:spPr>
          <a:xfrm>
            <a:off x="2592925" y="624110"/>
            <a:ext cx="8911687" cy="1014685"/>
          </a:xfrm>
        </p:spPr>
        <p:txBody>
          <a:bodyPr/>
          <a:lstStyle/>
          <a:p>
            <a:r>
              <a:rPr lang="sk-SK" dirty="0"/>
              <a:t>Otázky oponenta práce</a:t>
            </a:r>
          </a:p>
        </p:txBody>
      </p:sp>
      <p:sp>
        <p:nvSpPr>
          <p:cNvPr id="3" name="Zástupný objekt pre obsah 2">
            <a:extLst>
              <a:ext uri="{FF2B5EF4-FFF2-40B4-BE49-F238E27FC236}">
                <a16:creationId xmlns:a16="http://schemas.microsoft.com/office/drawing/2014/main" id="{2ACF05C2-8828-43E1-B849-6F282FABEB2D}"/>
              </a:ext>
            </a:extLst>
          </p:cNvPr>
          <p:cNvSpPr>
            <a:spLocks noGrp="1"/>
          </p:cNvSpPr>
          <p:nvPr>
            <p:ph idx="1"/>
          </p:nvPr>
        </p:nvSpPr>
        <p:spPr>
          <a:xfrm>
            <a:off x="2589212" y="1757548"/>
            <a:ext cx="8915400" cy="4153674"/>
          </a:xfrm>
        </p:spPr>
        <p:txBody>
          <a:bodyPr/>
          <a:lstStyle/>
          <a:p>
            <a:r>
              <a:rPr lang="sk-SK" dirty="0"/>
              <a:t>Na obrázku 42 (str. 54) je ako top </a:t>
            </a:r>
            <a:r>
              <a:rPr lang="sk-SK" dirty="0" err="1"/>
              <a:t>talker</a:t>
            </a:r>
            <a:r>
              <a:rPr lang="sk-SK" dirty="0"/>
              <a:t> UDP uvedený protokol SIP s prenesenými 72 GB dát. Ako si vysvetľujete také enormné množstvo prenesených dát, keďže SIP je len signalizačný protokol?</a:t>
            </a:r>
          </a:p>
          <a:p>
            <a:pPr marL="0" indent="0">
              <a:buNone/>
            </a:pPr>
            <a:endParaRPr lang="sk-SK" dirty="0"/>
          </a:p>
          <a:p>
            <a:endParaRPr lang="sk-SK" dirty="0"/>
          </a:p>
        </p:txBody>
      </p:sp>
      <p:sp>
        <p:nvSpPr>
          <p:cNvPr id="4" name="Zástupný objekt pre číslo snímky 3">
            <a:extLst>
              <a:ext uri="{FF2B5EF4-FFF2-40B4-BE49-F238E27FC236}">
                <a16:creationId xmlns:a16="http://schemas.microsoft.com/office/drawing/2014/main" id="{575414C3-EA96-4AB7-91C7-48B89C7EF0C9}"/>
              </a:ext>
            </a:extLst>
          </p:cNvPr>
          <p:cNvSpPr>
            <a:spLocks noGrp="1"/>
          </p:cNvSpPr>
          <p:nvPr>
            <p:ph type="sldNum" sz="quarter" idx="12"/>
          </p:nvPr>
        </p:nvSpPr>
        <p:spPr/>
        <p:txBody>
          <a:bodyPr/>
          <a:lstStyle/>
          <a:p>
            <a:fld id="{3C16D9C0-23AC-418A-8E54-EB0897FD09B4}" type="slidenum">
              <a:rPr lang="sk-SK" smtClean="0"/>
              <a:t>18</a:t>
            </a:fld>
            <a:endParaRPr lang="sk-SK"/>
          </a:p>
        </p:txBody>
      </p:sp>
      <p:pic>
        <p:nvPicPr>
          <p:cNvPr id="5" name="Obrázok 4">
            <a:extLst>
              <a:ext uri="{FF2B5EF4-FFF2-40B4-BE49-F238E27FC236}">
                <a16:creationId xmlns:a16="http://schemas.microsoft.com/office/drawing/2014/main" id="{51BC6BCF-8452-4ACB-B06F-92527F386A31}"/>
              </a:ext>
            </a:extLst>
          </p:cNvPr>
          <p:cNvPicPr/>
          <p:nvPr/>
        </p:nvPicPr>
        <p:blipFill>
          <a:blip r:embed="rId3"/>
          <a:stretch>
            <a:fillRect/>
          </a:stretch>
        </p:blipFill>
        <p:spPr>
          <a:xfrm>
            <a:off x="2732624" y="2743201"/>
            <a:ext cx="8628575" cy="3839284"/>
          </a:xfrm>
          <a:prstGeom prst="rect">
            <a:avLst/>
          </a:prstGeom>
        </p:spPr>
      </p:pic>
    </p:spTree>
    <p:extLst>
      <p:ext uri="{BB962C8B-B14F-4D97-AF65-F5344CB8AC3E}">
        <p14:creationId xmlns:p14="http://schemas.microsoft.com/office/powerpoint/2010/main" val="2068468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Predstavenie riešeného problému</a:t>
            </a:r>
          </a:p>
        </p:txBody>
      </p:sp>
      <p:sp>
        <p:nvSpPr>
          <p:cNvPr id="3" name="Zástupný objekt pre obsah 2"/>
          <p:cNvSpPr>
            <a:spLocks noGrp="1"/>
          </p:cNvSpPr>
          <p:nvPr>
            <p:ph idx="1"/>
          </p:nvPr>
        </p:nvSpPr>
        <p:spPr>
          <a:xfrm>
            <a:off x="2589212" y="1543791"/>
            <a:ext cx="8915400" cy="4916385"/>
          </a:xfrm>
        </p:spPr>
        <p:txBody>
          <a:bodyPr>
            <a:normAutofit/>
          </a:bodyPr>
          <a:lstStyle/>
          <a:p>
            <a:r>
              <a:rPr lang="sk-SK" sz="2400" dirty="0"/>
              <a:t>Monitorovanie pomocou nástroja </a:t>
            </a:r>
            <a:r>
              <a:rPr lang="sk-SK" sz="2400" dirty="0" err="1"/>
              <a:t>Flowmon</a:t>
            </a:r>
            <a:r>
              <a:rPr lang="sk-SK" sz="2400" dirty="0"/>
              <a:t>:</a:t>
            </a:r>
          </a:p>
          <a:p>
            <a:pPr lvl="1"/>
            <a:r>
              <a:rPr lang="sk-SK" sz="2200" dirty="0"/>
              <a:t>Monitorovanie sieťovej prevádzky na FRI – modul FMC (</a:t>
            </a:r>
            <a:r>
              <a:rPr lang="sk-SK" sz="2200" dirty="0" err="1"/>
              <a:t>Flowmon</a:t>
            </a:r>
            <a:r>
              <a:rPr lang="sk-SK" sz="2200" dirty="0"/>
              <a:t> Monitoring Center)</a:t>
            </a:r>
          </a:p>
          <a:p>
            <a:pPr lvl="1"/>
            <a:r>
              <a:rPr lang="sk-SK" sz="2200" dirty="0"/>
              <a:t>Detekcia anomálií – modul ADS (</a:t>
            </a:r>
            <a:r>
              <a:rPr lang="sk-SK" sz="2200" dirty="0" err="1"/>
              <a:t>Anomaly</a:t>
            </a:r>
            <a:r>
              <a:rPr lang="sk-SK" sz="2200" dirty="0"/>
              <a:t> </a:t>
            </a:r>
            <a:r>
              <a:rPr lang="sk-SK" sz="2200" dirty="0" err="1"/>
              <a:t>Detection</a:t>
            </a:r>
            <a:r>
              <a:rPr lang="sk-SK" sz="2200" dirty="0"/>
              <a:t> </a:t>
            </a:r>
            <a:r>
              <a:rPr lang="sk-SK" sz="2200" dirty="0" err="1"/>
              <a:t>System</a:t>
            </a:r>
            <a:r>
              <a:rPr lang="sk-SK" sz="2200" dirty="0"/>
              <a:t>)</a:t>
            </a:r>
          </a:p>
          <a:p>
            <a:pPr lvl="1"/>
            <a:endParaRPr lang="sk-SK" sz="2200" dirty="0"/>
          </a:p>
          <a:p>
            <a:pPr lvl="1"/>
            <a:endParaRPr lang="sk-SK" sz="2200" dirty="0"/>
          </a:p>
          <a:p>
            <a:pPr lvl="1"/>
            <a:endParaRPr lang="sk-SK" sz="2200" dirty="0"/>
          </a:p>
          <a:p>
            <a:endParaRPr lang="sk-SK" sz="2400" dirty="0"/>
          </a:p>
          <a:p>
            <a:r>
              <a:rPr lang="sk-SK" sz="2400" dirty="0"/>
              <a:t>Analýza známeho </a:t>
            </a:r>
            <a:r>
              <a:rPr lang="sk-SK" sz="2400" dirty="0" err="1"/>
              <a:t>datasetu</a:t>
            </a:r>
            <a:r>
              <a:rPr lang="sk-SK" sz="2400" dirty="0"/>
              <a:t> pomocou </a:t>
            </a:r>
            <a:r>
              <a:rPr lang="sk-SK" sz="2400" dirty="0" err="1"/>
              <a:t>Flowmonu</a:t>
            </a:r>
            <a:endParaRPr lang="sk-SK" sz="2400" dirty="0"/>
          </a:p>
        </p:txBody>
      </p:sp>
      <p:sp>
        <p:nvSpPr>
          <p:cNvPr id="4" name="Zástupný objekt pre číslo snímky 3"/>
          <p:cNvSpPr>
            <a:spLocks noGrp="1"/>
          </p:cNvSpPr>
          <p:nvPr>
            <p:ph type="sldNum" sz="quarter" idx="12"/>
          </p:nvPr>
        </p:nvSpPr>
        <p:spPr/>
        <p:txBody>
          <a:bodyPr/>
          <a:lstStyle/>
          <a:p>
            <a:fld id="{3C16D9C0-23AC-418A-8E54-EB0897FD09B4}" type="slidenum">
              <a:rPr lang="sk-SK" smtClean="0"/>
              <a:t>2</a:t>
            </a:fld>
            <a:endParaRPr lang="sk-SK"/>
          </a:p>
        </p:txBody>
      </p:sp>
      <p:pic>
        <p:nvPicPr>
          <p:cNvPr id="5" name="Obrázok 4">
            <a:extLst>
              <a:ext uri="{FF2B5EF4-FFF2-40B4-BE49-F238E27FC236}">
                <a16:creationId xmlns:a16="http://schemas.microsoft.com/office/drawing/2014/main" id="{636E7596-A623-434E-BE40-76756127FAB4}"/>
              </a:ext>
            </a:extLst>
          </p:cNvPr>
          <p:cNvPicPr>
            <a:picLocks noChangeAspect="1"/>
          </p:cNvPicPr>
          <p:nvPr/>
        </p:nvPicPr>
        <p:blipFill>
          <a:blip r:embed="rId3"/>
          <a:stretch>
            <a:fillRect/>
          </a:stretch>
        </p:blipFill>
        <p:spPr>
          <a:xfrm>
            <a:off x="6096000" y="3942609"/>
            <a:ext cx="1352550" cy="1371600"/>
          </a:xfrm>
          <a:prstGeom prst="rect">
            <a:avLst/>
          </a:prstGeom>
        </p:spPr>
      </p:pic>
      <p:pic>
        <p:nvPicPr>
          <p:cNvPr id="7" name="Obrázok 6">
            <a:extLst>
              <a:ext uri="{FF2B5EF4-FFF2-40B4-BE49-F238E27FC236}">
                <a16:creationId xmlns:a16="http://schemas.microsoft.com/office/drawing/2014/main" id="{F4156F03-11D7-4350-80A6-E627BD148FA2}"/>
              </a:ext>
            </a:extLst>
          </p:cNvPr>
          <p:cNvPicPr>
            <a:picLocks noChangeAspect="1"/>
          </p:cNvPicPr>
          <p:nvPr/>
        </p:nvPicPr>
        <p:blipFill>
          <a:blip r:embed="rId4"/>
          <a:stretch>
            <a:fillRect/>
          </a:stretch>
        </p:blipFill>
        <p:spPr>
          <a:xfrm>
            <a:off x="4600575" y="3942609"/>
            <a:ext cx="1495425" cy="1371600"/>
          </a:xfrm>
          <a:prstGeom prst="rect">
            <a:avLst/>
          </a:prstGeom>
        </p:spPr>
      </p:pic>
    </p:spTree>
    <p:extLst>
      <p:ext uri="{BB962C8B-B14F-4D97-AF65-F5344CB8AC3E}">
        <p14:creationId xmlns:p14="http://schemas.microsoft.com/office/powerpoint/2010/main" val="3569076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Ciele práce</a:t>
            </a:r>
          </a:p>
        </p:txBody>
      </p:sp>
      <p:sp>
        <p:nvSpPr>
          <p:cNvPr id="3" name="Zástupný objekt pre obsah 2"/>
          <p:cNvSpPr>
            <a:spLocks noGrp="1"/>
          </p:cNvSpPr>
          <p:nvPr>
            <p:ph idx="1"/>
          </p:nvPr>
        </p:nvSpPr>
        <p:spPr>
          <a:xfrm>
            <a:off x="2589212" y="1444830"/>
            <a:ext cx="8915400" cy="5074723"/>
          </a:xfrm>
        </p:spPr>
        <p:txBody>
          <a:bodyPr>
            <a:noAutofit/>
          </a:bodyPr>
          <a:lstStyle/>
          <a:p>
            <a:pPr marL="228600" indent="-228600">
              <a:buAutoNum type="arabicPeriod"/>
            </a:pPr>
            <a:r>
              <a:rPr lang="sk-SK" sz="2100" b="1" dirty="0"/>
              <a:t>Spracovanie metodiky </a:t>
            </a:r>
            <a:r>
              <a:rPr lang="sk-SK" sz="2100" dirty="0"/>
              <a:t>nastavenia a použitia všetkých dostupných modulov </a:t>
            </a:r>
            <a:r>
              <a:rPr lang="sk-SK" sz="2100" dirty="0" err="1"/>
              <a:t>Flowmonu</a:t>
            </a:r>
            <a:r>
              <a:rPr lang="sk-SK" sz="2100" dirty="0"/>
              <a:t> pre potreby FRI </a:t>
            </a:r>
          </a:p>
          <a:p>
            <a:pPr marL="228600" indent="-228600">
              <a:buAutoNum type="arabicPeriod"/>
            </a:pPr>
            <a:r>
              <a:rPr lang="sk-SK" sz="2100" dirty="0"/>
              <a:t>Pre vybranú množinu serverov nastavenie a </a:t>
            </a:r>
            <a:r>
              <a:rPr lang="sk-SK" sz="2100" b="1" dirty="0"/>
              <a:t>dlhodobo monitorovať</a:t>
            </a:r>
            <a:r>
              <a:rPr lang="sk-SK" sz="2100" dirty="0"/>
              <a:t> stav pomocou APM (</a:t>
            </a:r>
            <a:r>
              <a:rPr lang="sk-SK" sz="2100" dirty="0" err="1"/>
              <a:t>Application</a:t>
            </a:r>
            <a:r>
              <a:rPr lang="sk-SK" sz="2100" dirty="0"/>
              <a:t> Monitoring </a:t>
            </a:r>
            <a:r>
              <a:rPr lang="sk-SK" sz="2100" dirty="0" err="1"/>
              <a:t>Performance</a:t>
            </a:r>
            <a:r>
              <a:rPr lang="sk-SK" sz="2100" dirty="0"/>
              <a:t>) </a:t>
            </a:r>
          </a:p>
          <a:p>
            <a:pPr marL="228600" indent="-228600">
              <a:buAutoNum type="arabicPeriod"/>
            </a:pPr>
            <a:r>
              <a:rPr lang="sk-SK" sz="2100" dirty="0"/>
              <a:t>V práci poskytnúť </a:t>
            </a:r>
            <a:r>
              <a:rPr lang="sk-SK" sz="2100" b="1" dirty="0"/>
              <a:t>týždenné reporty </a:t>
            </a:r>
            <a:r>
              <a:rPr lang="sk-SK" sz="2100" dirty="0"/>
              <a:t>správcom siete FRI a na základe spätnej väzby </a:t>
            </a:r>
            <a:r>
              <a:rPr lang="sk-SK" sz="2100" b="1" dirty="0"/>
              <a:t>navrhnúť zmeny</a:t>
            </a:r>
            <a:r>
              <a:rPr lang="sk-SK" sz="2100" dirty="0"/>
              <a:t>, ktoré by viedli k zlepšeniu štruktúry siete FRI </a:t>
            </a:r>
          </a:p>
          <a:p>
            <a:pPr marL="228600" indent="-228600">
              <a:buAutoNum type="arabicPeriod"/>
            </a:pPr>
            <a:r>
              <a:rPr lang="sk-SK" sz="2100" dirty="0"/>
              <a:t>Vyhodnotiť výpovednú hodnotu reportov</a:t>
            </a:r>
          </a:p>
          <a:p>
            <a:pPr marL="228600" indent="-228600">
              <a:buAutoNum type="arabicPeriod"/>
            </a:pPr>
            <a:r>
              <a:rPr lang="sk-SK" sz="2100" dirty="0"/>
              <a:t>Vyhodnotiť výsledky pre reálnu prevádzku na FRI</a:t>
            </a:r>
          </a:p>
          <a:p>
            <a:pPr marL="228600" indent="-228600">
              <a:buFont typeface="Wingdings 3" charset="2"/>
              <a:buAutoNum type="arabicPeriod"/>
            </a:pPr>
            <a:r>
              <a:rPr lang="sk-SK" sz="2100" dirty="0"/>
              <a:t>Vyhodnotiť výsledky pre existujúce známe </a:t>
            </a:r>
            <a:r>
              <a:rPr lang="sk-SK" sz="2100" dirty="0" err="1"/>
              <a:t>datasety</a:t>
            </a:r>
            <a:r>
              <a:rPr lang="sk-SK" sz="2100" dirty="0"/>
              <a:t> </a:t>
            </a:r>
          </a:p>
        </p:txBody>
      </p:sp>
      <p:sp>
        <p:nvSpPr>
          <p:cNvPr id="4" name="Zástupný objekt pre číslo snímky 3"/>
          <p:cNvSpPr>
            <a:spLocks noGrp="1"/>
          </p:cNvSpPr>
          <p:nvPr>
            <p:ph type="sldNum" sz="quarter" idx="12"/>
          </p:nvPr>
        </p:nvSpPr>
        <p:spPr/>
        <p:txBody>
          <a:bodyPr/>
          <a:lstStyle/>
          <a:p>
            <a:fld id="{3C16D9C0-23AC-418A-8E54-EB0897FD09B4}" type="slidenum">
              <a:rPr lang="sk-SK" smtClean="0"/>
              <a:t>3</a:t>
            </a:fld>
            <a:endParaRPr lang="sk-SK"/>
          </a:p>
        </p:txBody>
      </p:sp>
    </p:spTree>
    <p:extLst>
      <p:ext uri="{BB962C8B-B14F-4D97-AF65-F5344CB8AC3E}">
        <p14:creationId xmlns:p14="http://schemas.microsoft.com/office/powerpoint/2010/main" val="2819537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Analýza súčasného stavu</a:t>
            </a:r>
          </a:p>
        </p:txBody>
      </p:sp>
      <p:sp>
        <p:nvSpPr>
          <p:cNvPr id="3" name="Zástupný objekt pre obsah 2"/>
          <p:cNvSpPr>
            <a:spLocks noGrp="1"/>
          </p:cNvSpPr>
          <p:nvPr>
            <p:ph idx="1"/>
          </p:nvPr>
        </p:nvSpPr>
        <p:spPr/>
        <p:txBody>
          <a:bodyPr>
            <a:normAutofit/>
          </a:bodyPr>
          <a:lstStyle/>
          <a:p>
            <a:r>
              <a:rPr lang="sk-SK" sz="2400" dirty="0"/>
              <a:t>Na fakulte FRI nie je zatiaľ systematicky riešená ochrana</a:t>
            </a:r>
          </a:p>
          <a:p>
            <a:r>
              <a:rPr lang="sk-SK" sz="2400" dirty="0"/>
              <a:t>Chýbajúce prvky (nemusí platiť pre všetky katedry):</a:t>
            </a:r>
          </a:p>
          <a:p>
            <a:pPr lvl="1"/>
            <a:r>
              <a:rPr lang="sk-SK" sz="2200" dirty="0"/>
              <a:t>Prekladanie IP adries pomocou NAT</a:t>
            </a:r>
          </a:p>
          <a:p>
            <a:pPr lvl="1"/>
            <a:r>
              <a:rPr lang="sk-SK" sz="2200" dirty="0"/>
              <a:t>Firewally</a:t>
            </a:r>
          </a:p>
          <a:p>
            <a:pPr lvl="1"/>
            <a:r>
              <a:rPr lang="sk-SK" sz="2200" dirty="0"/>
              <a:t>IDS/IPS systémy</a:t>
            </a:r>
          </a:p>
          <a:p>
            <a:pPr lvl="1"/>
            <a:r>
              <a:rPr lang="sk-SK" sz="2200" dirty="0"/>
              <a:t>Monitorovanie</a:t>
            </a:r>
          </a:p>
          <a:p>
            <a:endParaRPr lang="sk-SK" sz="2400" dirty="0"/>
          </a:p>
        </p:txBody>
      </p:sp>
      <p:sp>
        <p:nvSpPr>
          <p:cNvPr id="4" name="Zástupný objekt pre číslo snímky 3"/>
          <p:cNvSpPr>
            <a:spLocks noGrp="1"/>
          </p:cNvSpPr>
          <p:nvPr>
            <p:ph type="sldNum" sz="quarter" idx="12"/>
          </p:nvPr>
        </p:nvSpPr>
        <p:spPr/>
        <p:txBody>
          <a:bodyPr/>
          <a:lstStyle/>
          <a:p>
            <a:fld id="{3C16D9C0-23AC-418A-8E54-EB0897FD09B4}" type="slidenum">
              <a:rPr lang="sk-SK" smtClean="0"/>
              <a:t>4</a:t>
            </a:fld>
            <a:endParaRPr lang="sk-SK"/>
          </a:p>
        </p:txBody>
      </p:sp>
    </p:spTree>
    <p:extLst>
      <p:ext uri="{BB962C8B-B14F-4D97-AF65-F5344CB8AC3E}">
        <p14:creationId xmlns:p14="http://schemas.microsoft.com/office/powerpoint/2010/main" val="3003948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64708A-607A-41F8-B579-947F6DA6ACB3}"/>
              </a:ext>
            </a:extLst>
          </p:cNvPr>
          <p:cNvSpPr>
            <a:spLocks noGrp="1"/>
          </p:cNvSpPr>
          <p:nvPr>
            <p:ph type="title"/>
          </p:nvPr>
        </p:nvSpPr>
        <p:spPr>
          <a:xfrm>
            <a:off x="2201039" y="2979550"/>
            <a:ext cx="8911687" cy="898900"/>
          </a:xfrm>
        </p:spPr>
        <p:txBody>
          <a:bodyPr>
            <a:normAutofit/>
          </a:bodyPr>
          <a:lstStyle/>
          <a:p>
            <a:pPr algn="ctr"/>
            <a:r>
              <a:rPr lang="sk-SK" sz="4800" b="1" dirty="0"/>
              <a:t>Výsledky práce</a:t>
            </a:r>
          </a:p>
        </p:txBody>
      </p:sp>
      <p:sp>
        <p:nvSpPr>
          <p:cNvPr id="4" name="Zástupný objekt pre číslo snímky 3">
            <a:extLst>
              <a:ext uri="{FF2B5EF4-FFF2-40B4-BE49-F238E27FC236}">
                <a16:creationId xmlns:a16="http://schemas.microsoft.com/office/drawing/2014/main" id="{A9C49980-7DA7-4A9E-A961-61D82B665BB5}"/>
              </a:ext>
            </a:extLst>
          </p:cNvPr>
          <p:cNvSpPr>
            <a:spLocks noGrp="1"/>
          </p:cNvSpPr>
          <p:nvPr>
            <p:ph type="sldNum" sz="quarter" idx="12"/>
          </p:nvPr>
        </p:nvSpPr>
        <p:spPr/>
        <p:txBody>
          <a:bodyPr/>
          <a:lstStyle/>
          <a:p>
            <a:fld id="{3C16D9C0-23AC-418A-8E54-EB0897FD09B4}" type="slidenum">
              <a:rPr lang="sk-SK" smtClean="0"/>
              <a:t>5</a:t>
            </a:fld>
            <a:endParaRPr lang="sk-SK"/>
          </a:p>
        </p:txBody>
      </p:sp>
    </p:spTree>
    <p:extLst>
      <p:ext uri="{BB962C8B-B14F-4D97-AF65-F5344CB8AC3E}">
        <p14:creationId xmlns:p14="http://schemas.microsoft.com/office/powerpoint/2010/main" val="3004191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BlokTextu 5"/>
          <p:cNvSpPr txBox="1"/>
          <p:nvPr/>
        </p:nvSpPr>
        <p:spPr>
          <a:xfrm>
            <a:off x="2592926" y="693715"/>
            <a:ext cx="8911686" cy="461665"/>
          </a:xfrm>
          <a:prstGeom prst="rect">
            <a:avLst/>
          </a:prstGeom>
          <a:noFill/>
        </p:spPr>
        <p:txBody>
          <a:bodyPr wrap="square" rtlCol="0">
            <a:spAutoFit/>
          </a:bodyPr>
          <a:lstStyle/>
          <a:p>
            <a:r>
              <a:rPr lang="sk-SK" sz="2400" dirty="0"/>
              <a:t>Popis jednotlivých častí všetkých modulov vo </a:t>
            </a:r>
            <a:r>
              <a:rPr lang="sk-SK" sz="2400" dirty="0" err="1"/>
              <a:t>Flowmone</a:t>
            </a:r>
            <a:r>
              <a:rPr lang="sk-SK" sz="2400" dirty="0"/>
              <a:t> </a:t>
            </a:r>
          </a:p>
        </p:txBody>
      </p:sp>
      <p:sp>
        <p:nvSpPr>
          <p:cNvPr id="3" name="Zástupný objekt pre číslo snímky 2"/>
          <p:cNvSpPr>
            <a:spLocks noGrp="1"/>
          </p:cNvSpPr>
          <p:nvPr>
            <p:ph type="sldNum" sz="quarter" idx="12"/>
          </p:nvPr>
        </p:nvSpPr>
        <p:spPr/>
        <p:txBody>
          <a:bodyPr/>
          <a:lstStyle/>
          <a:p>
            <a:fld id="{3C16D9C0-23AC-418A-8E54-EB0897FD09B4}" type="slidenum">
              <a:rPr lang="sk-SK" smtClean="0"/>
              <a:t>6</a:t>
            </a:fld>
            <a:endParaRPr lang="sk-SK"/>
          </a:p>
        </p:txBody>
      </p:sp>
      <p:sp>
        <p:nvSpPr>
          <p:cNvPr id="4" name="BlokTextu 3"/>
          <p:cNvSpPr txBox="1"/>
          <p:nvPr/>
        </p:nvSpPr>
        <p:spPr>
          <a:xfrm>
            <a:off x="2589212" y="3459445"/>
            <a:ext cx="7364517" cy="461665"/>
          </a:xfrm>
          <a:prstGeom prst="rect">
            <a:avLst/>
          </a:prstGeom>
          <a:noFill/>
        </p:spPr>
        <p:txBody>
          <a:bodyPr wrap="none" rtlCol="0">
            <a:spAutoFit/>
          </a:bodyPr>
          <a:lstStyle/>
          <a:p>
            <a:r>
              <a:rPr lang="sk-SK" sz="2400" dirty="0"/>
              <a:t>Základná konfigurácia modulov vo </a:t>
            </a:r>
            <a:r>
              <a:rPr lang="sk-SK" sz="2400" dirty="0" err="1"/>
              <a:t>Flowmone</a:t>
            </a:r>
            <a:r>
              <a:rPr lang="sk-SK" sz="2400" dirty="0"/>
              <a:t> </a:t>
            </a:r>
          </a:p>
        </p:txBody>
      </p:sp>
      <p:sp>
        <p:nvSpPr>
          <p:cNvPr id="11" name="Zástupný objekt pre obsah 10">
            <a:extLst>
              <a:ext uri="{FF2B5EF4-FFF2-40B4-BE49-F238E27FC236}">
                <a16:creationId xmlns:a16="http://schemas.microsoft.com/office/drawing/2014/main" id="{FAECA73D-F906-4C64-9A67-84F15E2E047F}"/>
              </a:ext>
            </a:extLst>
          </p:cNvPr>
          <p:cNvSpPr>
            <a:spLocks noGrp="1"/>
          </p:cNvSpPr>
          <p:nvPr>
            <p:ph idx="1"/>
          </p:nvPr>
        </p:nvSpPr>
        <p:spPr>
          <a:xfrm>
            <a:off x="2589212" y="4114737"/>
            <a:ext cx="8915400" cy="2052021"/>
          </a:xfrm>
        </p:spPr>
        <p:txBody>
          <a:bodyPr/>
          <a:lstStyle/>
          <a:p>
            <a:r>
              <a:rPr lang="sk-SK" dirty="0"/>
              <a:t>Vytvorenie pohľadov</a:t>
            </a:r>
          </a:p>
          <a:p>
            <a:r>
              <a:rPr lang="sk-SK" dirty="0"/>
              <a:t>Vloženie celej infraštruktúry serverov na FRI do konfigurácie</a:t>
            </a:r>
          </a:p>
          <a:p>
            <a:r>
              <a:rPr lang="sk-SK" dirty="0"/>
              <a:t>Vytvorenie potrebných filtrov</a:t>
            </a:r>
          </a:p>
          <a:p>
            <a:r>
              <a:rPr lang="sk-SK" dirty="0"/>
              <a:t>Správne vloženie filtrov do vyhľadávacích metód</a:t>
            </a:r>
          </a:p>
          <a:p>
            <a:r>
              <a:rPr lang="sk-SK" dirty="0"/>
              <a:t>Vyladenie parametrov metód po vzájomnej dohode</a:t>
            </a:r>
          </a:p>
          <a:p>
            <a:pPr lvl="1"/>
            <a:endParaRPr lang="sk-SK" dirty="0"/>
          </a:p>
        </p:txBody>
      </p:sp>
      <p:pic>
        <p:nvPicPr>
          <p:cNvPr id="12" name="Obrázok 11">
            <a:extLst>
              <a:ext uri="{FF2B5EF4-FFF2-40B4-BE49-F238E27FC236}">
                <a16:creationId xmlns:a16="http://schemas.microsoft.com/office/drawing/2014/main" id="{20C00551-C68A-42A3-86B7-A353610B2ED5}"/>
              </a:ext>
            </a:extLst>
          </p:cNvPr>
          <p:cNvPicPr>
            <a:picLocks noChangeAspect="1"/>
          </p:cNvPicPr>
          <p:nvPr/>
        </p:nvPicPr>
        <p:blipFill>
          <a:blip r:embed="rId3"/>
          <a:stretch>
            <a:fillRect/>
          </a:stretch>
        </p:blipFill>
        <p:spPr>
          <a:xfrm>
            <a:off x="1662361" y="1574816"/>
            <a:ext cx="8677275" cy="1362075"/>
          </a:xfrm>
          <a:prstGeom prst="rect">
            <a:avLst/>
          </a:prstGeom>
        </p:spPr>
      </p:pic>
      <p:pic>
        <p:nvPicPr>
          <p:cNvPr id="14" name="Obrázok 13">
            <a:extLst>
              <a:ext uri="{FF2B5EF4-FFF2-40B4-BE49-F238E27FC236}">
                <a16:creationId xmlns:a16="http://schemas.microsoft.com/office/drawing/2014/main" id="{8B5A91A3-BDBC-4A38-82D9-5417E18D98F2}"/>
              </a:ext>
            </a:extLst>
          </p:cNvPr>
          <p:cNvPicPr>
            <a:picLocks noChangeAspect="1"/>
          </p:cNvPicPr>
          <p:nvPr/>
        </p:nvPicPr>
        <p:blipFill>
          <a:blip r:embed="rId4"/>
          <a:stretch>
            <a:fillRect/>
          </a:stretch>
        </p:blipFill>
        <p:spPr>
          <a:xfrm>
            <a:off x="10244634" y="1574816"/>
            <a:ext cx="1488188" cy="1362075"/>
          </a:xfrm>
          <a:prstGeom prst="rect">
            <a:avLst/>
          </a:prstGeom>
        </p:spPr>
      </p:pic>
    </p:spTree>
    <p:extLst>
      <p:ext uri="{BB962C8B-B14F-4D97-AF65-F5344CB8AC3E}">
        <p14:creationId xmlns:p14="http://schemas.microsoft.com/office/powerpoint/2010/main" val="894871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číslo snímky 1"/>
          <p:cNvSpPr>
            <a:spLocks noGrp="1"/>
          </p:cNvSpPr>
          <p:nvPr>
            <p:ph type="sldNum" sz="quarter" idx="12"/>
          </p:nvPr>
        </p:nvSpPr>
        <p:spPr/>
        <p:txBody>
          <a:bodyPr/>
          <a:lstStyle/>
          <a:p>
            <a:fld id="{3C16D9C0-23AC-418A-8E54-EB0897FD09B4}" type="slidenum">
              <a:rPr lang="sk-SK" smtClean="0"/>
              <a:t>7</a:t>
            </a:fld>
            <a:endParaRPr lang="sk-SK"/>
          </a:p>
        </p:txBody>
      </p:sp>
      <p:sp>
        <p:nvSpPr>
          <p:cNvPr id="3" name="BlokTextu 2"/>
          <p:cNvSpPr txBox="1"/>
          <p:nvPr/>
        </p:nvSpPr>
        <p:spPr>
          <a:xfrm>
            <a:off x="2059126" y="526172"/>
            <a:ext cx="8730275" cy="461665"/>
          </a:xfrm>
          <a:prstGeom prst="rect">
            <a:avLst/>
          </a:prstGeom>
          <a:noFill/>
        </p:spPr>
        <p:txBody>
          <a:bodyPr wrap="none" rtlCol="0">
            <a:spAutoFit/>
          </a:bodyPr>
          <a:lstStyle/>
          <a:p>
            <a:r>
              <a:rPr lang="sk-SK" sz="2400" dirty="0"/>
              <a:t>Vytvorenie prvotného reportu zo základnej konfigurácie</a:t>
            </a:r>
          </a:p>
        </p:txBody>
      </p:sp>
      <p:sp>
        <p:nvSpPr>
          <p:cNvPr id="4" name="Zástupný objekt pre obsah 3">
            <a:extLst>
              <a:ext uri="{FF2B5EF4-FFF2-40B4-BE49-F238E27FC236}">
                <a16:creationId xmlns:a16="http://schemas.microsoft.com/office/drawing/2014/main" id="{58E24358-2525-4895-B0C0-76A029D51975}"/>
              </a:ext>
            </a:extLst>
          </p:cNvPr>
          <p:cNvSpPr>
            <a:spLocks noGrp="1"/>
          </p:cNvSpPr>
          <p:nvPr>
            <p:ph idx="1"/>
          </p:nvPr>
        </p:nvSpPr>
        <p:spPr>
          <a:xfrm>
            <a:off x="2059126" y="1176657"/>
            <a:ext cx="9445486" cy="5073044"/>
          </a:xfrm>
        </p:spPr>
        <p:txBody>
          <a:bodyPr/>
          <a:lstStyle/>
          <a:p>
            <a:r>
              <a:rPr lang="sk-SK" dirty="0"/>
              <a:t>Report z FMC (</a:t>
            </a:r>
            <a:r>
              <a:rPr lang="sk-SK" dirty="0" err="1"/>
              <a:t>Flowmon</a:t>
            </a:r>
            <a:r>
              <a:rPr lang="sk-SK" dirty="0"/>
              <a:t> Monitoring Center):</a:t>
            </a:r>
          </a:p>
          <a:p>
            <a:pPr lvl="1"/>
            <a:r>
              <a:rPr lang="sk-SK" dirty="0"/>
              <a:t>17 štatistík</a:t>
            </a:r>
          </a:p>
          <a:p>
            <a:pPr lvl="1"/>
            <a:endParaRPr lang="sk-SK" dirty="0"/>
          </a:p>
          <a:p>
            <a:pPr lvl="1"/>
            <a:endParaRPr lang="sk-SK" dirty="0"/>
          </a:p>
          <a:p>
            <a:pPr lvl="1"/>
            <a:endParaRPr lang="sk-SK" dirty="0"/>
          </a:p>
          <a:p>
            <a:pPr lvl="1"/>
            <a:endParaRPr lang="sk-SK" dirty="0"/>
          </a:p>
          <a:p>
            <a:pPr lvl="1"/>
            <a:endParaRPr lang="sk-SK" dirty="0"/>
          </a:p>
          <a:p>
            <a:pPr lvl="1"/>
            <a:endParaRPr lang="sk-SK" dirty="0"/>
          </a:p>
          <a:p>
            <a:pPr lvl="1"/>
            <a:endParaRPr lang="sk-SK" dirty="0"/>
          </a:p>
          <a:p>
            <a:pPr lvl="1"/>
            <a:endParaRPr lang="sk-SK" dirty="0"/>
          </a:p>
          <a:p>
            <a:pPr lvl="1"/>
            <a:endParaRPr lang="sk-SK" dirty="0"/>
          </a:p>
        </p:txBody>
      </p:sp>
      <p:pic>
        <p:nvPicPr>
          <p:cNvPr id="5" name="Obrázok 4">
            <a:extLst>
              <a:ext uri="{FF2B5EF4-FFF2-40B4-BE49-F238E27FC236}">
                <a16:creationId xmlns:a16="http://schemas.microsoft.com/office/drawing/2014/main" id="{EDB5D605-D157-4DF6-8635-8C6E48E9A39D}"/>
              </a:ext>
            </a:extLst>
          </p:cNvPr>
          <p:cNvPicPr>
            <a:picLocks noChangeAspect="1"/>
          </p:cNvPicPr>
          <p:nvPr/>
        </p:nvPicPr>
        <p:blipFill>
          <a:blip r:embed="rId3"/>
          <a:stretch>
            <a:fillRect/>
          </a:stretch>
        </p:blipFill>
        <p:spPr>
          <a:xfrm>
            <a:off x="586752" y="1900052"/>
            <a:ext cx="11427517" cy="2148895"/>
          </a:xfrm>
          <a:prstGeom prst="rect">
            <a:avLst/>
          </a:prstGeom>
        </p:spPr>
      </p:pic>
      <p:pic>
        <p:nvPicPr>
          <p:cNvPr id="10" name="Obrázok 9">
            <a:extLst>
              <a:ext uri="{FF2B5EF4-FFF2-40B4-BE49-F238E27FC236}">
                <a16:creationId xmlns:a16="http://schemas.microsoft.com/office/drawing/2014/main" id="{FEF171C3-0A39-4A63-9714-FC12F702E0BB}"/>
              </a:ext>
            </a:extLst>
          </p:cNvPr>
          <p:cNvPicPr>
            <a:picLocks noChangeAspect="1"/>
          </p:cNvPicPr>
          <p:nvPr/>
        </p:nvPicPr>
        <p:blipFill>
          <a:blip r:embed="rId4"/>
          <a:stretch>
            <a:fillRect/>
          </a:stretch>
        </p:blipFill>
        <p:spPr>
          <a:xfrm>
            <a:off x="2373354" y="4072697"/>
            <a:ext cx="7445292" cy="2778365"/>
          </a:xfrm>
          <a:prstGeom prst="rect">
            <a:avLst/>
          </a:prstGeom>
        </p:spPr>
      </p:pic>
    </p:spTree>
    <p:extLst>
      <p:ext uri="{BB962C8B-B14F-4D97-AF65-F5344CB8AC3E}">
        <p14:creationId xmlns:p14="http://schemas.microsoft.com/office/powerpoint/2010/main" val="1842072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objekt pre číslo snímky 3"/>
          <p:cNvSpPr>
            <a:spLocks noGrp="1"/>
          </p:cNvSpPr>
          <p:nvPr>
            <p:ph type="sldNum" sz="quarter" idx="12"/>
          </p:nvPr>
        </p:nvSpPr>
        <p:spPr>
          <a:xfrm>
            <a:off x="525033" y="778302"/>
            <a:ext cx="779767" cy="365125"/>
          </a:xfrm>
        </p:spPr>
        <p:txBody>
          <a:bodyPr/>
          <a:lstStyle/>
          <a:p>
            <a:fld id="{3C16D9C0-23AC-418A-8E54-EB0897FD09B4}" type="slidenum">
              <a:rPr lang="sk-SK" smtClean="0"/>
              <a:t>8</a:t>
            </a:fld>
            <a:endParaRPr lang="sk-SK" dirty="0"/>
          </a:p>
        </p:txBody>
      </p:sp>
      <p:sp>
        <p:nvSpPr>
          <p:cNvPr id="3" name="Zástupný objekt pre obsah 2">
            <a:extLst>
              <a:ext uri="{FF2B5EF4-FFF2-40B4-BE49-F238E27FC236}">
                <a16:creationId xmlns:a16="http://schemas.microsoft.com/office/drawing/2014/main" id="{595184EC-3654-4229-AE66-2E66A8C3EB99}"/>
              </a:ext>
            </a:extLst>
          </p:cNvPr>
          <p:cNvSpPr>
            <a:spLocks noGrp="1"/>
          </p:cNvSpPr>
          <p:nvPr>
            <p:ph idx="1"/>
          </p:nvPr>
        </p:nvSpPr>
        <p:spPr>
          <a:xfrm>
            <a:off x="2059126" y="1146823"/>
            <a:ext cx="8915400" cy="3777622"/>
          </a:xfrm>
        </p:spPr>
        <p:txBody>
          <a:bodyPr/>
          <a:lstStyle/>
          <a:p>
            <a:r>
              <a:rPr lang="sk-SK" dirty="0"/>
              <a:t>Report z ADS (</a:t>
            </a:r>
            <a:r>
              <a:rPr lang="sk-SK" dirty="0" err="1"/>
              <a:t>Anomaly</a:t>
            </a:r>
            <a:r>
              <a:rPr lang="sk-SK" dirty="0"/>
              <a:t> </a:t>
            </a:r>
            <a:r>
              <a:rPr lang="sk-SK" dirty="0" err="1"/>
              <a:t>Detection</a:t>
            </a:r>
            <a:r>
              <a:rPr lang="sk-SK" dirty="0"/>
              <a:t> </a:t>
            </a:r>
            <a:r>
              <a:rPr lang="sk-SK" dirty="0" err="1"/>
              <a:t>System</a:t>
            </a:r>
            <a:r>
              <a:rPr lang="sk-SK" dirty="0"/>
              <a:t>):</a:t>
            </a:r>
          </a:p>
          <a:p>
            <a:pPr marL="0" indent="0">
              <a:buNone/>
            </a:pPr>
            <a:r>
              <a:rPr lang="sk-SK" dirty="0"/>
              <a:t>	</a:t>
            </a:r>
          </a:p>
        </p:txBody>
      </p:sp>
      <p:pic>
        <p:nvPicPr>
          <p:cNvPr id="5" name="Obrázok 4">
            <a:extLst>
              <a:ext uri="{FF2B5EF4-FFF2-40B4-BE49-F238E27FC236}">
                <a16:creationId xmlns:a16="http://schemas.microsoft.com/office/drawing/2014/main" id="{1501AA1C-A290-4DEB-8245-1AEED317C736}"/>
              </a:ext>
            </a:extLst>
          </p:cNvPr>
          <p:cNvPicPr>
            <a:picLocks noChangeAspect="1"/>
          </p:cNvPicPr>
          <p:nvPr/>
        </p:nvPicPr>
        <p:blipFill>
          <a:blip r:embed="rId3"/>
          <a:stretch>
            <a:fillRect/>
          </a:stretch>
        </p:blipFill>
        <p:spPr>
          <a:xfrm>
            <a:off x="181905" y="1983179"/>
            <a:ext cx="12010096" cy="4874821"/>
          </a:xfrm>
          <a:prstGeom prst="rect">
            <a:avLst/>
          </a:prstGeom>
        </p:spPr>
      </p:pic>
      <p:sp>
        <p:nvSpPr>
          <p:cNvPr id="9" name="BlokTextu 8">
            <a:extLst>
              <a:ext uri="{FF2B5EF4-FFF2-40B4-BE49-F238E27FC236}">
                <a16:creationId xmlns:a16="http://schemas.microsoft.com/office/drawing/2014/main" id="{BDA5C02E-B281-4418-BAD4-3ECFBB867DFD}"/>
              </a:ext>
            </a:extLst>
          </p:cNvPr>
          <p:cNvSpPr txBox="1"/>
          <p:nvPr/>
        </p:nvSpPr>
        <p:spPr>
          <a:xfrm>
            <a:off x="2059126" y="526172"/>
            <a:ext cx="8730275" cy="461665"/>
          </a:xfrm>
          <a:prstGeom prst="rect">
            <a:avLst/>
          </a:prstGeom>
          <a:noFill/>
        </p:spPr>
        <p:txBody>
          <a:bodyPr wrap="none" rtlCol="0">
            <a:spAutoFit/>
          </a:bodyPr>
          <a:lstStyle/>
          <a:p>
            <a:r>
              <a:rPr lang="sk-SK" sz="2400" dirty="0"/>
              <a:t>Vytvorenie prvotného reportu zo základnej konfigurácie</a:t>
            </a:r>
          </a:p>
        </p:txBody>
      </p:sp>
    </p:spTree>
    <p:extLst>
      <p:ext uri="{BB962C8B-B14F-4D97-AF65-F5344CB8AC3E}">
        <p14:creationId xmlns:p14="http://schemas.microsoft.com/office/powerpoint/2010/main" val="11548295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92925" y="624110"/>
            <a:ext cx="8911687" cy="515921"/>
          </a:xfrm>
        </p:spPr>
        <p:txBody>
          <a:bodyPr>
            <a:normAutofit fontScale="90000"/>
          </a:bodyPr>
          <a:lstStyle/>
          <a:p>
            <a:r>
              <a:rPr lang="sk-SK" sz="2700" dirty="0"/>
              <a:t>Report 2</a:t>
            </a:r>
            <a:br>
              <a:rPr lang="sk-SK" dirty="0"/>
            </a:br>
            <a:endParaRPr lang="sk-SK" dirty="0"/>
          </a:p>
        </p:txBody>
      </p:sp>
      <p:sp>
        <p:nvSpPr>
          <p:cNvPr id="4" name="Zástupný objekt pre obsah 3">
            <a:extLst>
              <a:ext uri="{FF2B5EF4-FFF2-40B4-BE49-F238E27FC236}">
                <a16:creationId xmlns:a16="http://schemas.microsoft.com/office/drawing/2014/main" id="{9D19C15F-94C3-45CA-9842-5DB7A5AD4301}"/>
              </a:ext>
            </a:extLst>
          </p:cNvPr>
          <p:cNvSpPr>
            <a:spLocks noGrp="1"/>
          </p:cNvSpPr>
          <p:nvPr>
            <p:ph idx="1"/>
          </p:nvPr>
        </p:nvSpPr>
        <p:spPr>
          <a:xfrm>
            <a:off x="2589212" y="1436914"/>
            <a:ext cx="8915400" cy="4474308"/>
          </a:xfrm>
        </p:spPr>
        <p:txBody>
          <a:bodyPr/>
          <a:lstStyle/>
          <a:p>
            <a:r>
              <a:rPr lang="sk-SK" dirty="0"/>
              <a:t>8.11.2018 – 12.11.2018</a:t>
            </a:r>
          </a:p>
          <a:p>
            <a:r>
              <a:rPr lang="sk-SK" dirty="0"/>
              <a:t>Nájdené anomálie:</a:t>
            </a:r>
          </a:p>
          <a:p>
            <a:pPr lvl="1"/>
            <a:r>
              <a:rPr lang="sk-SK" dirty="0"/>
              <a:t>UPLOAD</a:t>
            </a:r>
          </a:p>
          <a:p>
            <a:pPr lvl="2"/>
            <a:r>
              <a:rPr lang="sk-SK" dirty="0"/>
              <a:t>16 nájdených zariadení</a:t>
            </a:r>
          </a:p>
          <a:p>
            <a:pPr lvl="2"/>
            <a:r>
              <a:rPr lang="sk-SK" dirty="0"/>
              <a:t>12 serverov</a:t>
            </a:r>
          </a:p>
          <a:p>
            <a:pPr lvl="1"/>
            <a:r>
              <a:rPr lang="sk-SK" dirty="0"/>
              <a:t>SMTPANOMALY</a:t>
            </a:r>
          </a:p>
          <a:p>
            <a:pPr lvl="2"/>
            <a:r>
              <a:rPr lang="sk-SK" dirty="0"/>
              <a:t>5 nájdených zariadení</a:t>
            </a:r>
          </a:p>
          <a:p>
            <a:pPr lvl="2"/>
            <a:r>
              <a:rPr lang="sk-SK" dirty="0"/>
              <a:t>5 SMTP serverov</a:t>
            </a:r>
          </a:p>
          <a:p>
            <a:pPr lvl="1"/>
            <a:r>
              <a:rPr lang="sk-SK" dirty="0"/>
              <a:t>DNSANOMALY</a:t>
            </a:r>
          </a:p>
          <a:p>
            <a:pPr lvl="2"/>
            <a:r>
              <a:rPr lang="sk-SK" dirty="0"/>
              <a:t>9 nových DNS serverov do konfigurácie</a:t>
            </a:r>
          </a:p>
          <a:p>
            <a:pPr lvl="2"/>
            <a:r>
              <a:rPr lang="sk-SK" dirty="0"/>
              <a:t>8 zariadení s nesprávne nastaveným DNS serverom</a:t>
            </a:r>
          </a:p>
          <a:p>
            <a:pPr lvl="2"/>
            <a:endParaRPr lang="sk-SK" dirty="0"/>
          </a:p>
        </p:txBody>
      </p:sp>
      <p:sp>
        <p:nvSpPr>
          <p:cNvPr id="5" name="Zástupný objekt pre číslo snímky 3">
            <a:extLst>
              <a:ext uri="{FF2B5EF4-FFF2-40B4-BE49-F238E27FC236}">
                <a16:creationId xmlns:a16="http://schemas.microsoft.com/office/drawing/2014/main" id="{86C4E6DE-9F17-4903-A360-F5B8111A6259}"/>
              </a:ext>
            </a:extLst>
          </p:cNvPr>
          <p:cNvSpPr>
            <a:spLocks noGrp="1"/>
          </p:cNvSpPr>
          <p:nvPr>
            <p:ph type="sldNum" sz="quarter" idx="12"/>
          </p:nvPr>
        </p:nvSpPr>
        <p:spPr>
          <a:xfrm>
            <a:off x="525033" y="778302"/>
            <a:ext cx="779767" cy="365125"/>
          </a:xfrm>
        </p:spPr>
        <p:txBody>
          <a:bodyPr/>
          <a:lstStyle/>
          <a:p>
            <a:fld id="{3C16D9C0-23AC-418A-8E54-EB0897FD09B4}" type="slidenum">
              <a:rPr lang="sk-SK" smtClean="0"/>
              <a:t>9</a:t>
            </a:fld>
            <a:endParaRPr lang="sk-SK" dirty="0"/>
          </a:p>
        </p:txBody>
      </p:sp>
    </p:spTree>
    <p:extLst>
      <p:ext uri="{BB962C8B-B14F-4D97-AF65-F5344CB8AC3E}">
        <p14:creationId xmlns:p14="http://schemas.microsoft.com/office/powerpoint/2010/main" val="2374785391"/>
      </p:ext>
    </p:extLst>
  </p:cSld>
  <p:clrMapOvr>
    <a:masterClrMapping/>
  </p:clrMapOvr>
</p:sld>
</file>

<file path=ppt/theme/theme1.xml><?xml version="1.0" encoding="utf-8"?>
<a:theme xmlns:a="http://schemas.openxmlformats.org/drawingml/2006/main" name="Dym">
  <a:themeElements>
    <a:clrScheme name="Dym">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y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ym">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Motív balíka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0B213E59498D4E44A68F14B3CBB36F4B" ma:contentTypeVersion="12" ma:contentTypeDescription="Umožňuje vytvoriť nový dokument." ma:contentTypeScope="" ma:versionID="653beccc2b76f4dddcae5ab8ceb9e38d">
  <xsd:schema xmlns:xsd="http://www.w3.org/2001/XMLSchema" xmlns:xs="http://www.w3.org/2001/XMLSchema" xmlns:p="http://schemas.microsoft.com/office/2006/metadata/properties" xmlns:ns2="811394cd-b2b1-49ee-adcf-06e75a056b2a" xmlns:ns3="5fc9a58b-7a5b-456f-b92c-230fc7ad9d0e" targetNamespace="http://schemas.microsoft.com/office/2006/metadata/properties" ma:root="true" ma:fieldsID="1a47da499d30e5c040b0ce6cfb8998cc" ns2:_="" ns3:_="">
    <xsd:import namespace="811394cd-b2b1-49ee-adcf-06e75a056b2a"/>
    <xsd:import namespace="5fc9a58b-7a5b-456f-b92c-230fc7ad9d0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11394cd-b2b1-49ee-adcf-06e75a056b2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fc9a58b-7a5b-456f-b92c-230fc7ad9d0e" elementFormDefault="qualified">
    <xsd:import namespace="http://schemas.microsoft.com/office/2006/documentManagement/types"/>
    <xsd:import namespace="http://schemas.microsoft.com/office/infopath/2007/PartnerControls"/>
    <xsd:element name="SharedWithUsers" ma:index="17" nillable="true" ma:displayName="Zdieľa sa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Zdieľané s podrobnosťami"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FAE959F-D7E8-4F22-BE87-31DF37515592}"/>
</file>

<file path=customXml/itemProps2.xml><?xml version="1.0" encoding="utf-8"?>
<ds:datastoreItem xmlns:ds="http://schemas.openxmlformats.org/officeDocument/2006/customXml" ds:itemID="{03381B5A-AA22-4C66-AE7C-EA4E8148C113}"/>
</file>

<file path=customXml/itemProps3.xml><?xml version="1.0" encoding="utf-8"?>
<ds:datastoreItem xmlns:ds="http://schemas.openxmlformats.org/officeDocument/2006/customXml" ds:itemID="{1BF39575-8746-4630-A9BF-E0AB454309EB}"/>
</file>

<file path=docProps/app.xml><?xml version="1.0" encoding="utf-8"?>
<Properties xmlns="http://schemas.openxmlformats.org/officeDocument/2006/extended-properties" xmlns:vt="http://schemas.openxmlformats.org/officeDocument/2006/docPropsVTypes">
  <Template>Wisp</Template>
  <TotalTime>1843</TotalTime>
  <Words>2462</Words>
  <Application>Microsoft Office PowerPoint</Application>
  <PresentationFormat>Širokouhlá</PresentationFormat>
  <Paragraphs>205</Paragraphs>
  <Slides>18</Slides>
  <Notes>17</Notes>
  <HiddenSlides>0</HiddenSlides>
  <MMClips>0</MMClips>
  <ScaleCrop>false</ScaleCrop>
  <HeadingPairs>
    <vt:vector size="6" baseType="variant">
      <vt:variant>
        <vt:lpstr>Použité písma</vt:lpstr>
      </vt:variant>
      <vt:variant>
        <vt:i4>4</vt:i4>
      </vt:variant>
      <vt:variant>
        <vt:lpstr>Motív</vt:lpstr>
      </vt:variant>
      <vt:variant>
        <vt:i4>1</vt:i4>
      </vt:variant>
      <vt:variant>
        <vt:lpstr>Nadpisy snímok</vt:lpstr>
      </vt:variant>
      <vt:variant>
        <vt:i4>18</vt:i4>
      </vt:variant>
    </vt:vector>
  </HeadingPairs>
  <TitlesOfParts>
    <vt:vector size="23" baseType="lpstr">
      <vt:lpstr>Arial</vt:lpstr>
      <vt:lpstr>Calibri</vt:lpstr>
      <vt:lpstr>Century Gothic</vt:lpstr>
      <vt:lpstr>Wingdings 3</vt:lpstr>
      <vt:lpstr>Dym</vt:lpstr>
      <vt:lpstr>Metodika pre efektívne monitorovanie a detekciu anomálií v sieťovej prevádzke na FRI</vt:lpstr>
      <vt:lpstr>Predstavenie riešeného problému</vt:lpstr>
      <vt:lpstr>Ciele práce</vt:lpstr>
      <vt:lpstr>Analýza súčasného stavu</vt:lpstr>
      <vt:lpstr>Výsledky práce</vt:lpstr>
      <vt:lpstr>Prezentácia programu PowerPoint</vt:lpstr>
      <vt:lpstr>Prezentácia programu PowerPoint</vt:lpstr>
      <vt:lpstr>Prezentácia programu PowerPoint</vt:lpstr>
      <vt:lpstr>Report 2 </vt:lpstr>
      <vt:lpstr>Report 3 </vt:lpstr>
      <vt:lpstr>Analýza Datasetu</vt:lpstr>
      <vt:lpstr>Analýza datasetu ISCX 2012 pomocou Flowmonu </vt:lpstr>
      <vt:lpstr>Možnosti ďalšieho výskumu</vt:lpstr>
      <vt:lpstr>Možnosti ďalšieho výskumu</vt:lpstr>
      <vt:lpstr>Ďakujem za pozornosť</vt:lpstr>
      <vt:lpstr>Otázky vedúceho práce</vt:lpstr>
      <vt:lpstr>Otázky vedúceho práce</vt:lpstr>
      <vt:lpstr>Otázky oponenta práce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Vyhodnotenie zabezpečenia siete KIS pomocou penetračných testov</dc:title>
  <dc:creator>peter seemann</dc:creator>
  <cp:lastModifiedBy>Peter Seemann</cp:lastModifiedBy>
  <cp:revision>89</cp:revision>
  <dcterms:created xsi:type="dcterms:W3CDTF">2017-06-04T15:10:03Z</dcterms:created>
  <dcterms:modified xsi:type="dcterms:W3CDTF">2019-06-16T21:27:35Z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0x0101000B213E59498D4E44A68F14B3CBB36F4B</vt:lpwstr>
  </property>
</Properties>
</file>